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2" r:id="rId2"/>
    <p:sldId id="256" r:id="rId3"/>
    <p:sldId id="269" r:id="rId4"/>
    <p:sldId id="270" r:id="rId5"/>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 userDrawn="1">
          <p15:clr>
            <a:srgbClr val="A4A3A4"/>
          </p15:clr>
        </p15:guide>
        <p15:guide id="2" orient="horz" pos="300" userDrawn="1">
          <p15:clr>
            <a:srgbClr val="A4A3A4"/>
          </p15:clr>
        </p15:guide>
        <p15:guide id="3" orient="horz" pos="2364" userDrawn="1">
          <p15:clr>
            <a:srgbClr val="A4A3A4"/>
          </p15:clr>
        </p15:guide>
        <p15:guide id="4" pos="295" userDrawn="1">
          <p15:clr>
            <a:srgbClr val="A4A3A4"/>
          </p15:clr>
        </p15:guide>
        <p15:guide id="5" pos="1428" userDrawn="1">
          <p15:clr>
            <a:srgbClr val="A4A3A4"/>
          </p15:clr>
        </p15:guide>
        <p15:guide id="6" pos="4816" userDrawn="1">
          <p15:clr>
            <a:srgbClr val="A4A3A4"/>
          </p15:clr>
        </p15:guide>
        <p15:guide id="7" pos="97" userDrawn="1">
          <p15:clr>
            <a:srgbClr val="A4A3A4"/>
          </p15:clr>
        </p15:guide>
        <p15:guide id="8" pos="219" userDrawn="1">
          <p15:clr>
            <a:srgbClr val="A4A3A4"/>
          </p15:clr>
        </p15:guide>
        <p15:guide id="9" pos="2940" userDrawn="1">
          <p15:clr>
            <a:srgbClr val="A4A3A4"/>
          </p15:clr>
        </p15:guide>
        <p15:guide id="10" orient="horz" pos="14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98"/>
    <a:srgbClr val="00409A"/>
    <a:srgbClr val="666666"/>
    <a:srgbClr val="BBA995"/>
    <a:srgbClr val="7C333A"/>
    <a:srgbClr val="0000FF"/>
    <a:srgbClr val="D6D3D0"/>
    <a:srgbClr val="008000"/>
    <a:srgbClr val="FF00FF"/>
    <a:srgbClr val="F9C7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2" autoAdjust="0"/>
    <p:restoredTop sz="94660"/>
  </p:normalViewPr>
  <p:slideViewPr>
    <p:cSldViewPr showGuides="1">
      <p:cViewPr>
        <p:scale>
          <a:sx n="100" d="100"/>
          <a:sy n="100" d="100"/>
        </p:scale>
        <p:origin x="480" y="162"/>
      </p:cViewPr>
      <p:guideLst>
        <p:guide orient="horz" pos="255"/>
        <p:guide orient="horz" pos="300"/>
        <p:guide orient="horz" pos="2364"/>
        <p:guide pos="295"/>
        <p:guide pos="1428"/>
        <p:guide pos="4816"/>
        <p:guide pos="97"/>
        <p:guide pos="219"/>
        <p:guide pos="2940"/>
        <p:guide orient="horz" pos="14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3D8565D-561D-42B1-AED4-2F5FF7E56837}"/>
              </a:ext>
            </a:extLst>
          </p:cNvPr>
          <p:cNvSpPr>
            <a:spLocks noGrp="1"/>
          </p:cNvSpPr>
          <p:nvPr>
            <p:ph type="hdr" sz="quarter"/>
          </p:nvPr>
        </p:nvSpPr>
        <p:spPr>
          <a:xfrm>
            <a:off x="1"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AD078F0-5CCB-43C9-B92F-8ED4E8217692}"/>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18B81A8C-597E-4726-8D50-7A00420CAE07}" type="datetimeFigureOut">
              <a:rPr kumimoji="1" lang="ja-JP" altLang="en-US" smtClean="0"/>
              <a:t>2018/11/9</a:t>
            </a:fld>
            <a:endParaRPr kumimoji="1" lang="ja-JP" altLang="en-US"/>
          </a:p>
        </p:txBody>
      </p:sp>
      <p:sp>
        <p:nvSpPr>
          <p:cNvPr id="4" name="フッター プレースホルダー 3">
            <a:extLst>
              <a:ext uri="{FF2B5EF4-FFF2-40B4-BE49-F238E27FC236}">
                <a16:creationId xmlns:a16="http://schemas.microsoft.com/office/drawing/2014/main" id="{96ABD44E-F39C-40EF-85B6-F0C172CFAB0B}"/>
              </a:ext>
            </a:extLst>
          </p:cNvPr>
          <p:cNvSpPr>
            <a:spLocks noGrp="1"/>
          </p:cNvSpPr>
          <p:nvPr>
            <p:ph type="ftr" sz="quarter" idx="2"/>
          </p:nvPr>
        </p:nvSpPr>
        <p:spPr>
          <a:xfrm>
            <a:off x="1"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7B38FA1-6547-4E11-8952-F94D1B3AC71E}"/>
              </a:ext>
            </a:extLst>
          </p:cNvPr>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53785D26-96E9-4578-A7F2-1CC6996175AA}" type="slidenum">
              <a:rPr kumimoji="1" lang="ja-JP" altLang="en-US" smtClean="0"/>
              <a:t>‹#›</a:t>
            </a:fld>
            <a:endParaRPr kumimoji="1" lang="ja-JP" altLang="en-US"/>
          </a:p>
        </p:txBody>
      </p:sp>
    </p:spTree>
    <p:extLst>
      <p:ext uri="{BB962C8B-B14F-4D97-AF65-F5344CB8AC3E}">
        <p14:creationId xmlns:p14="http://schemas.microsoft.com/office/powerpoint/2010/main" val="1336846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3474"/>
          </a:xfrm>
          <a:prstGeom prst="rect">
            <a:avLst/>
          </a:prstGeom>
        </p:spPr>
        <p:txBody>
          <a:bodyPr vert="horz" lIns="90782" tIns="45391" rIns="90782" bIns="453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3474"/>
          </a:xfrm>
          <a:prstGeom prst="rect">
            <a:avLst/>
          </a:prstGeom>
        </p:spPr>
        <p:txBody>
          <a:bodyPr vert="horz" lIns="90782" tIns="45391" rIns="90782" bIns="45391" rtlCol="0"/>
          <a:lstStyle>
            <a:lvl1pPr algn="r">
              <a:defRPr sz="1200"/>
            </a:lvl1pPr>
          </a:lstStyle>
          <a:p>
            <a:fld id="{D5755351-5779-4EFB-8CB5-C0DD0012C07E}" type="datetimeFigureOut">
              <a:rPr kumimoji="1" lang="ja-JP" altLang="en-US" smtClean="0"/>
              <a:t>2018/11/9</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3638"/>
          </a:xfrm>
          <a:prstGeom prst="rect">
            <a:avLst/>
          </a:prstGeom>
          <a:noFill/>
          <a:ln w="12700">
            <a:solidFill>
              <a:prstClr val="black"/>
            </a:solidFill>
          </a:ln>
        </p:spPr>
        <p:txBody>
          <a:bodyPr vert="horz" lIns="90782" tIns="45391" rIns="90782" bIns="45391" rtlCol="0" anchor="ctr"/>
          <a:lstStyle/>
          <a:p>
            <a:endParaRPr lang="ja-JP" altLang="en-US"/>
          </a:p>
        </p:txBody>
      </p:sp>
      <p:sp>
        <p:nvSpPr>
          <p:cNvPr id="5" name="ノート プレースホルダー 4"/>
          <p:cNvSpPr>
            <a:spLocks noGrp="1"/>
          </p:cNvSpPr>
          <p:nvPr>
            <p:ph type="body" sz="quarter" idx="3"/>
          </p:nvPr>
        </p:nvSpPr>
        <p:spPr>
          <a:xfrm>
            <a:off x="673577" y="4688006"/>
            <a:ext cx="5388610" cy="4441271"/>
          </a:xfrm>
          <a:prstGeom prst="rect">
            <a:avLst/>
          </a:prstGeom>
        </p:spPr>
        <p:txBody>
          <a:bodyPr vert="horz" lIns="90782" tIns="45391" rIns="90782" bIns="453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4301"/>
            <a:ext cx="2918830" cy="493474"/>
          </a:xfrm>
          <a:prstGeom prst="rect">
            <a:avLst/>
          </a:prstGeom>
        </p:spPr>
        <p:txBody>
          <a:bodyPr vert="horz" lIns="90782" tIns="45391" rIns="90782" bIns="453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4301"/>
            <a:ext cx="2918830" cy="493474"/>
          </a:xfrm>
          <a:prstGeom prst="rect">
            <a:avLst/>
          </a:prstGeom>
        </p:spPr>
        <p:txBody>
          <a:bodyPr vert="horz" lIns="90782" tIns="45391" rIns="90782" bIns="45391" rtlCol="0" anchor="b"/>
          <a:lstStyle>
            <a:lvl1pPr algn="r">
              <a:defRPr sz="1200"/>
            </a:lvl1pPr>
          </a:lstStyle>
          <a:p>
            <a:fld id="{9492F3B2-46D9-400C-8B84-15BA17BDBB49}" type="slidenum">
              <a:rPr kumimoji="1" lang="ja-JP" altLang="en-US" smtClean="0"/>
              <a:t>‹#›</a:t>
            </a:fld>
            <a:endParaRPr kumimoji="1" lang="ja-JP" altLang="en-US"/>
          </a:p>
        </p:txBody>
      </p:sp>
    </p:spTree>
    <p:extLst>
      <p:ext uri="{BB962C8B-B14F-4D97-AF65-F5344CB8AC3E}">
        <p14:creationId xmlns:p14="http://schemas.microsoft.com/office/powerpoint/2010/main" val="5697492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2F3B2-46D9-400C-8B84-15BA17BDBB49}" type="slidenum">
              <a:rPr kumimoji="1" lang="ja-JP" altLang="en-US" smtClean="0"/>
              <a:t>1</a:t>
            </a:fld>
            <a:endParaRPr kumimoji="1" lang="ja-JP" altLang="en-US"/>
          </a:p>
        </p:txBody>
      </p:sp>
    </p:spTree>
    <p:extLst>
      <p:ext uri="{BB962C8B-B14F-4D97-AF65-F5344CB8AC3E}">
        <p14:creationId xmlns:p14="http://schemas.microsoft.com/office/powerpoint/2010/main" val="2093604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2F3B2-46D9-400C-8B84-15BA17BDBB49}" type="slidenum">
              <a:rPr kumimoji="1" lang="ja-JP" altLang="en-US" smtClean="0"/>
              <a:t>2</a:t>
            </a:fld>
            <a:endParaRPr kumimoji="1" lang="ja-JP" altLang="en-US"/>
          </a:p>
        </p:txBody>
      </p:sp>
    </p:spTree>
    <p:extLst>
      <p:ext uri="{BB962C8B-B14F-4D97-AF65-F5344CB8AC3E}">
        <p14:creationId xmlns:p14="http://schemas.microsoft.com/office/powerpoint/2010/main" val="2817279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2F3B2-46D9-400C-8B84-15BA17BDBB49}" type="slidenum">
              <a:rPr kumimoji="1" lang="ja-JP" altLang="en-US" smtClean="0"/>
              <a:t>3</a:t>
            </a:fld>
            <a:endParaRPr kumimoji="1" lang="ja-JP" altLang="en-US"/>
          </a:p>
        </p:txBody>
      </p:sp>
    </p:spTree>
    <p:extLst>
      <p:ext uri="{BB962C8B-B14F-4D97-AF65-F5344CB8AC3E}">
        <p14:creationId xmlns:p14="http://schemas.microsoft.com/office/powerpoint/2010/main" val="448921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0113" y="739775"/>
            <a:ext cx="4935537" cy="370363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492F3B2-46D9-400C-8B84-15BA17BDBB49}" type="slidenum">
              <a:rPr kumimoji="1" lang="ja-JP" altLang="en-US" smtClean="0"/>
              <a:t>4</a:t>
            </a:fld>
            <a:endParaRPr kumimoji="1" lang="ja-JP" altLang="en-US"/>
          </a:p>
        </p:txBody>
      </p:sp>
    </p:spTree>
    <p:extLst>
      <p:ext uri="{BB962C8B-B14F-4D97-AF65-F5344CB8AC3E}">
        <p14:creationId xmlns:p14="http://schemas.microsoft.com/office/powerpoint/2010/main" val="1065166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DFF3ABF-9293-493B-8EE2-9C594E687A17}" type="datetime1">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166626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2A303C-A642-4DBD-BDDD-F78170A986BB}" type="datetime1">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190483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49" y="366713"/>
            <a:ext cx="1543051" cy="78009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2" y="366713"/>
            <a:ext cx="4476751" cy="78009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EF84ED7-6A03-4903-9A31-0F32422F4D24}" type="datetime1">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263155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0965C3-9EE4-451A-8B3F-5FFE77F86F22}" type="datetime1">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4243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BA652A-1DDE-4F51-9919-211FA341A900}" type="datetime1">
              <a:rPr kumimoji="1" lang="ja-JP" altLang="en-US" smtClean="0"/>
              <a:t>2018/11/9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168997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2" y="2133601"/>
            <a:ext cx="3009900" cy="60340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505202" y="2133601"/>
            <a:ext cx="3009900" cy="60340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CA647D-7421-494A-B6B1-9404086F72A2}" type="datetime1">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406104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33D1ED-F686-4CE3-86A3-86ABE9C6C1B1}" type="datetime1">
              <a:rPr kumimoji="1" lang="ja-JP" altLang="en-US" smtClean="0"/>
              <a:t>2018/11/9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288469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9EB6C0-5801-4052-BA22-EA63E160BAB9}" type="datetime1">
              <a:rPr kumimoji="1" lang="ja-JP" altLang="en-US" smtClean="0"/>
              <a:t>2018/11/9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2712321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3E04EB-3A1C-45EB-99E9-937577F101FF}" type="datetime1">
              <a:rPr kumimoji="1" lang="ja-JP" altLang="en-US" smtClean="0"/>
              <a:t>2018/11/9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334672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ED1AAF8-D70B-4ECA-BB0C-620F8707B178}" type="datetime1">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36225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95A2AB-2E7E-45D1-B5FE-C1B292A86262}" type="datetime1">
              <a:rPr kumimoji="1" lang="ja-JP" altLang="en-US" smtClean="0"/>
              <a:t>2018/11/9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1566557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36215FC-C58C-43E1-82FF-45A247B3F347}" type="datetime1">
              <a:rPr kumimoji="1" lang="ja-JP" altLang="en-US" smtClean="0"/>
              <a:t>2018/11/9</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CC81D8-EA57-4D25-890D-63A2634034D3}" type="slidenum">
              <a:rPr kumimoji="1" lang="ja-JP" altLang="en-US" smtClean="0"/>
              <a:t>‹#›</a:t>
            </a:fld>
            <a:endParaRPr kumimoji="1" lang="ja-JP" altLang="en-US"/>
          </a:p>
        </p:txBody>
      </p:sp>
    </p:spTree>
    <p:extLst>
      <p:ext uri="{BB962C8B-B14F-4D97-AF65-F5344CB8AC3E}">
        <p14:creationId xmlns:p14="http://schemas.microsoft.com/office/powerpoint/2010/main" val="3415479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jpe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8" Type="http://schemas.openxmlformats.org/officeDocument/2006/relationships/image" Target="../media/image24.jpeg"/><Relationship Id="rId13" Type="http://schemas.openxmlformats.org/officeDocument/2006/relationships/image" Target="../media/image29.jpeg"/><Relationship Id="rId3" Type="http://schemas.openxmlformats.org/officeDocument/2006/relationships/image" Target="../media/image1.jpeg"/><Relationship Id="rId7" Type="http://schemas.openxmlformats.org/officeDocument/2006/relationships/image" Target="../media/image23.jpeg"/><Relationship Id="rId12" Type="http://schemas.openxmlformats.org/officeDocument/2006/relationships/image" Target="../media/image2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2.jpeg"/><Relationship Id="rId11" Type="http://schemas.openxmlformats.org/officeDocument/2006/relationships/image" Target="../media/image27.jpeg"/><Relationship Id="rId5" Type="http://schemas.openxmlformats.org/officeDocument/2006/relationships/image" Target="../media/image21.png"/><Relationship Id="rId10" Type="http://schemas.openxmlformats.org/officeDocument/2006/relationships/image" Target="../media/image26.jpeg"/><Relationship Id="rId4" Type="http://schemas.openxmlformats.org/officeDocument/2006/relationships/image" Target="../media/image20.jpeg"/><Relationship Id="rId9" Type="http://schemas.openxmlformats.org/officeDocument/2006/relationships/image" Target="../media/image25.jpeg"/></Relationships>
</file>

<file path=ppt/slides/_rels/slide4.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1.jpeg"/><Relationship Id="rId7" Type="http://schemas.openxmlformats.org/officeDocument/2006/relationships/image" Target="../media/image3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2.jpeg"/><Relationship Id="rId11" Type="http://schemas.openxmlformats.org/officeDocument/2006/relationships/image" Target="../media/image37.png"/><Relationship Id="rId5" Type="http://schemas.openxmlformats.org/officeDocument/2006/relationships/image" Target="../media/image31.jpeg"/><Relationship Id="rId10" Type="http://schemas.openxmlformats.org/officeDocument/2006/relationships/image" Target="../media/image36.png"/><Relationship Id="rId4" Type="http://schemas.openxmlformats.org/officeDocument/2006/relationships/image" Target="../media/image30.jpeg"/><Relationship Id="rId9" Type="http://schemas.openxmlformats.org/officeDocument/2006/relationships/image" Target="../media/image3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645612" y="9846609"/>
            <a:ext cx="5282215" cy="196208"/>
          </a:xfrm>
          <a:prstGeom prst="rect">
            <a:avLst/>
          </a:prstGeom>
          <a:noFill/>
        </p:spPr>
        <p:txBody>
          <a:bodyPr wrap="non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ご注意</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　旧製品は、お安くなっておりますが、在庫限りで終了です。ブラザーと</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iP7230</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以外</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ケーブルは付属致しません。</a:t>
            </a:r>
          </a:p>
        </p:txBody>
      </p:sp>
      <p:sp>
        <p:nvSpPr>
          <p:cNvPr id="38" name="テキスト ボックス 37"/>
          <p:cNvSpPr txBox="1"/>
          <p:nvPr/>
        </p:nvSpPr>
        <p:spPr>
          <a:xfrm>
            <a:off x="8772264" y="6714728"/>
            <a:ext cx="743471" cy="196208"/>
          </a:xfrm>
          <a:prstGeom prst="rect">
            <a:avLst/>
          </a:prstGeom>
          <a:noFill/>
        </p:spPr>
        <p:txBody>
          <a:bodyPr wrap="squar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2018</a:t>
            </a:r>
            <a:endPar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39" name="図 56" descr="C:\Users\Kawamura\Desktop\WDﾛｺﾞ\ﾊﾟｿｺﾝ紺.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1808" y="4607"/>
            <a:ext cx="999455" cy="222763"/>
          </a:xfrm>
          <a:prstGeom prst="rect">
            <a:avLst/>
          </a:prstGeom>
          <a:noFill/>
          <a:ln w="9525">
            <a:noFill/>
            <a:miter lim="800000"/>
            <a:headEnd/>
            <a:tailEnd/>
          </a:ln>
        </p:spPr>
      </p:pic>
      <p:sp>
        <p:nvSpPr>
          <p:cNvPr id="31" name="テキスト ボックス 30"/>
          <p:cNvSpPr txBox="1"/>
          <p:nvPr/>
        </p:nvSpPr>
        <p:spPr>
          <a:xfrm>
            <a:off x="357795" y="4537995"/>
            <a:ext cx="4112451" cy="276999"/>
          </a:xfrm>
          <a:prstGeom prst="rect">
            <a:avLst/>
          </a:prstGeom>
          <a:noFill/>
        </p:spPr>
        <p:txBody>
          <a:bodyPr wrap="square" spcCol="36000" rtlCol="0">
            <a:spAutoFit/>
          </a:bodyPr>
          <a:lstStyle/>
          <a:p>
            <a:r>
              <a:rPr lang="ja-JP" altLang="en-US" sz="1200" b="1" dirty="0">
                <a:ln w="76200">
                  <a:solidFill>
                    <a:srgbClr val="DD3457"/>
                  </a:solidFill>
                </a:ln>
                <a:solidFill>
                  <a:srgbClr val="DD3457"/>
                </a:solidFill>
                <a:latin typeface="メイリオ" panose="020B0604030504040204" pitchFamily="50" charset="-128"/>
                <a:ea typeface="メイリオ" panose="020B0604030504040204" pitchFamily="50" charset="-128"/>
              </a:rPr>
              <a:t>● </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パソコンを新しくしたらプリンターも新しく！</a:t>
            </a:r>
          </a:p>
        </p:txBody>
      </p:sp>
      <p:sp>
        <p:nvSpPr>
          <p:cNvPr id="32" name="テキスト ボックス 31"/>
          <p:cNvSpPr txBox="1"/>
          <p:nvPr/>
        </p:nvSpPr>
        <p:spPr>
          <a:xfrm>
            <a:off x="368422" y="2511474"/>
            <a:ext cx="4784120" cy="276999"/>
          </a:xfrm>
          <a:prstGeom prst="rect">
            <a:avLst/>
          </a:prstGeom>
          <a:noFill/>
        </p:spPr>
        <p:txBody>
          <a:bodyPr wrap="square" spcCol="36000" rtlCol="0">
            <a:spAutoFit/>
          </a:bodyPr>
          <a:lstStyle/>
          <a:p>
            <a:r>
              <a:rPr lang="ja-JP" altLang="en-US" sz="1200" b="1" dirty="0">
                <a:ln w="76200">
                  <a:solidFill>
                    <a:srgbClr val="DD3457"/>
                  </a:solidFill>
                </a:ln>
                <a:solidFill>
                  <a:srgbClr val="DD3457"/>
                </a:solidFill>
                <a:latin typeface="メイリオ" panose="020B0604030504040204" pitchFamily="50" charset="-128"/>
                <a:ea typeface="メイリオ" panose="020B0604030504040204" pitchFamily="50" charset="-128"/>
              </a:rPr>
              <a:t>● </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プリンター</a:t>
            </a:r>
            <a:r>
              <a:rPr lang="en-US" altLang="ja-JP" sz="1200" b="1" dirty="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台持ちもあり！用途によって使い分けられます！</a:t>
            </a:r>
          </a:p>
        </p:txBody>
      </p:sp>
      <p:sp>
        <p:nvSpPr>
          <p:cNvPr id="22" name="テキスト ボックス 21"/>
          <p:cNvSpPr txBox="1"/>
          <p:nvPr/>
        </p:nvSpPr>
        <p:spPr>
          <a:xfrm>
            <a:off x="372794" y="5402824"/>
            <a:ext cx="4631254" cy="276999"/>
          </a:xfrm>
          <a:prstGeom prst="rect">
            <a:avLst/>
          </a:prstGeom>
          <a:noFill/>
        </p:spPr>
        <p:txBody>
          <a:bodyPr wrap="square" spcCol="36000" rtlCol="0">
            <a:spAutoFit/>
          </a:bodyPr>
          <a:lstStyle/>
          <a:p>
            <a:r>
              <a:rPr lang="ja-JP" altLang="en-US" sz="1200" b="1" dirty="0">
                <a:ln w="76200">
                  <a:solidFill>
                    <a:srgbClr val="DD3457"/>
                  </a:solidFill>
                </a:ln>
                <a:solidFill>
                  <a:srgbClr val="DD3457"/>
                </a:solidFill>
                <a:latin typeface="メイリオ" panose="020B0604030504040204" pitchFamily="50" charset="-128"/>
                <a:ea typeface="メイリオ" panose="020B0604030504040204" pitchFamily="50" charset="-128"/>
              </a:rPr>
              <a:t>● </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キヤノン？エプソン？ブラザー？</a:t>
            </a:r>
            <a:r>
              <a:rPr lang="en-US" altLang="ja-JP" sz="1200" b="1" dirty="0">
                <a:solidFill>
                  <a:schemeClr val="tx1">
                    <a:lumMod val="65000"/>
                    <a:lumOff val="35000"/>
                  </a:schemeClr>
                </a:solidFill>
                <a:latin typeface="メイリオ" panose="020B0604030504040204" pitchFamily="50" charset="-128"/>
                <a:ea typeface="メイリオ" panose="020B0604030504040204" pitchFamily="50" charset="-128"/>
              </a:rPr>
              <a:t>HP</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？どれを買えばいいの？</a:t>
            </a:r>
          </a:p>
        </p:txBody>
      </p:sp>
      <p:sp>
        <p:nvSpPr>
          <p:cNvPr id="24" name="テキスト ボックス 23"/>
          <p:cNvSpPr txBox="1"/>
          <p:nvPr/>
        </p:nvSpPr>
        <p:spPr>
          <a:xfrm>
            <a:off x="4834768" y="951515"/>
            <a:ext cx="5751739" cy="276999"/>
          </a:xfrm>
          <a:prstGeom prst="rect">
            <a:avLst/>
          </a:prstGeom>
          <a:noFill/>
        </p:spPr>
        <p:txBody>
          <a:bodyPr wrap="square" spcCol="36000" rtlCol="0">
            <a:spAutoFit/>
          </a:bodyPr>
          <a:lstStyle/>
          <a:p>
            <a:r>
              <a:rPr lang="ja-JP" altLang="en-US" sz="1200" b="1" dirty="0">
                <a:ln w="76200">
                  <a:solidFill>
                    <a:srgbClr val="DD3457"/>
                  </a:solidFill>
                </a:ln>
                <a:solidFill>
                  <a:srgbClr val="DD3457"/>
                </a:solidFill>
                <a:latin typeface="メイリオ" panose="020B0604030504040204" pitchFamily="50" charset="-128"/>
                <a:ea typeface="メイリオ" panose="020B0604030504040204" pitchFamily="50" charset="-128"/>
              </a:rPr>
              <a:t>● </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写真の画質にこだわるなら、</a:t>
            </a:r>
            <a:r>
              <a:rPr lang="en-US" altLang="ja-JP" sz="1200" b="1" dirty="0">
                <a:solidFill>
                  <a:schemeClr val="tx1">
                    <a:lumMod val="65000"/>
                    <a:lumOff val="35000"/>
                  </a:schemeClr>
                </a:solidFill>
                <a:latin typeface="メイリオ" panose="020B0604030504040204" pitchFamily="50" charset="-128"/>
                <a:ea typeface="メイリオ" panose="020B0604030504040204" pitchFamily="50" charset="-128"/>
              </a:rPr>
              <a:t>6</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色インク！</a:t>
            </a:r>
          </a:p>
        </p:txBody>
      </p:sp>
      <p:sp>
        <p:nvSpPr>
          <p:cNvPr id="57" name="テキスト ボックス 56"/>
          <p:cNvSpPr txBox="1"/>
          <p:nvPr/>
        </p:nvSpPr>
        <p:spPr>
          <a:xfrm>
            <a:off x="5085780" y="92909"/>
            <a:ext cx="3627800" cy="784830"/>
          </a:xfrm>
          <a:prstGeom prst="rect">
            <a:avLst/>
          </a:prstGeom>
          <a:noFill/>
        </p:spPr>
        <p:txBody>
          <a:bodyPr wrap="square" spcCol="36000" rtlCol="0">
            <a:spAutoFit/>
          </a:bodyPr>
          <a:lstStyle/>
          <a:p>
            <a:r>
              <a:rPr lang="ja-JP" altLang="en-US" sz="1125" dirty="0">
                <a:solidFill>
                  <a:srgbClr val="347AAA"/>
                </a:solidFill>
                <a:latin typeface="メイリオ" panose="020B0604030504040204" pitchFamily="50" charset="-128"/>
                <a:ea typeface="メイリオ" panose="020B0604030504040204" pitchFamily="50" charset="-128"/>
              </a:rPr>
              <a:t>新モデルのプリンターが各メーカーから発売される</a:t>
            </a:r>
            <a:endParaRPr lang="en-US" altLang="ja-JP" sz="1125" dirty="0">
              <a:solidFill>
                <a:srgbClr val="347AAA"/>
              </a:solidFill>
              <a:latin typeface="メイリオ" panose="020B0604030504040204" pitchFamily="50" charset="-128"/>
              <a:ea typeface="メイリオ" panose="020B0604030504040204" pitchFamily="50" charset="-128"/>
            </a:endParaRPr>
          </a:p>
          <a:p>
            <a:r>
              <a:rPr lang="ja-JP" altLang="en-US" sz="1125" dirty="0">
                <a:solidFill>
                  <a:srgbClr val="347AAA"/>
                </a:solidFill>
                <a:latin typeface="メイリオ" panose="020B0604030504040204" pitchFamily="50" charset="-128"/>
                <a:ea typeface="メイリオ" panose="020B0604030504040204" pitchFamily="50" charset="-128"/>
              </a:rPr>
              <a:t>この時期。種類が一番多いのも買い時の理由の一つ。</a:t>
            </a:r>
            <a:endParaRPr lang="en-US" altLang="ja-JP" sz="1125" dirty="0">
              <a:solidFill>
                <a:srgbClr val="347AAA"/>
              </a:solidFill>
              <a:latin typeface="メイリオ" panose="020B0604030504040204" pitchFamily="50" charset="-128"/>
              <a:ea typeface="メイリオ" panose="020B0604030504040204" pitchFamily="50" charset="-128"/>
            </a:endParaRPr>
          </a:p>
          <a:p>
            <a:r>
              <a:rPr lang="ja-JP" altLang="en-US" sz="1125" dirty="0">
                <a:solidFill>
                  <a:srgbClr val="347AAA"/>
                </a:solidFill>
                <a:latin typeface="メイリオ" panose="020B0604030504040204" pitchFamily="50" charset="-128"/>
                <a:ea typeface="メイリオ" panose="020B0604030504040204" pitchFamily="50" charset="-128"/>
              </a:rPr>
              <a:t>特に、</a:t>
            </a:r>
            <a:r>
              <a:rPr lang="ja-JP" altLang="en-US" sz="1125" u="sng" dirty="0">
                <a:ln>
                  <a:solidFill>
                    <a:srgbClr val="FF0000"/>
                  </a:solidFill>
                </a:ln>
                <a:solidFill>
                  <a:srgbClr val="FF0000"/>
                </a:solidFill>
                <a:latin typeface="メイリオ" panose="020B0604030504040204" pitchFamily="50" charset="-128"/>
                <a:ea typeface="メイリオ" panose="020B0604030504040204" pitchFamily="50" charset="-128"/>
              </a:rPr>
              <a:t>旧製品がお得</a:t>
            </a:r>
            <a:r>
              <a:rPr lang="ja-JP" altLang="en-US" sz="1125" dirty="0">
                <a:solidFill>
                  <a:srgbClr val="347AAA"/>
                </a:solidFill>
                <a:latin typeface="メイリオ" panose="020B0604030504040204" pitchFamily="50" charset="-128"/>
                <a:ea typeface="メイリオ" panose="020B0604030504040204" pitchFamily="50" charset="-128"/>
              </a:rPr>
              <a:t>です！</a:t>
            </a:r>
            <a:endParaRPr lang="en-US" altLang="ja-JP" sz="1125" dirty="0">
              <a:solidFill>
                <a:srgbClr val="347AAA"/>
              </a:solidFill>
              <a:latin typeface="メイリオ" panose="020B0604030504040204" pitchFamily="50" charset="-128"/>
              <a:ea typeface="メイリオ" panose="020B0604030504040204" pitchFamily="50" charset="-128"/>
            </a:endParaRPr>
          </a:p>
          <a:p>
            <a:r>
              <a:rPr lang="ja-JP" altLang="en-US" sz="1125" dirty="0">
                <a:solidFill>
                  <a:srgbClr val="347AAA"/>
                </a:solidFill>
                <a:latin typeface="メイリオ" panose="020B0604030504040204" pitchFamily="50" charset="-128"/>
                <a:ea typeface="メイリオ" panose="020B0604030504040204" pitchFamily="50" charset="-128"/>
              </a:rPr>
              <a:t>在庫限りですので</a:t>
            </a:r>
            <a:r>
              <a:rPr lang="ja-JP" altLang="en-US" sz="1125" u="sng" dirty="0">
                <a:solidFill>
                  <a:srgbClr val="347AAA"/>
                </a:solidFill>
                <a:latin typeface="メイリオ" panose="020B0604030504040204" pitchFamily="50" charset="-128"/>
                <a:ea typeface="メイリオ" panose="020B0604030504040204" pitchFamily="50" charset="-128"/>
              </a:rPr>
              <a:t>お早めに！</a:t>
            </a:r>
          </a:p>
        </p:txBody>
      </p:sp>
      <p:pic>
        <p:nvPicPr>
          <p:cNvPr id="26" name="図 25"/>
          <p:cNvPicPr>
            <a:picLocks noChangeAspect="1"/>
          </p:cNvPicPr>
          <p:nvPr/>
        </p:nvPicPr>
        <p:blipFill>
          <a:blip r:embed="rId4"/>
          <a:stretch>
            <a:fillRect/>
          </a:stretch>
        </p:blipFill>
        <p:spPr>
          <a:xfrm>
            <a:off x="2162194" y="116473"/>
            <a:ext cx="2990348" cy="653853"/>
          </a:xfrm>
          <a:prstGeom prst="rect">
            <a:avLst/>
          </a:prstGeom>
        </p:spPr>
      </p:pic>
      <p:sp>
        <p:nvSpPr>
          <p:cNvPr id="66" name="テキスト ボックス 65"/>
          <p:cNvSpPr txBox="1"/>
          <p:nvPr/>
        </p:nvSpPr>
        <p:spPr>
          <a:xfrm>
            <a:off x="452376" y="1646119"/>
            <a:ext cx="3999345" cy="673261"/>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プリンターには、印刷可能枚数が決まっています。常に大量に印刷する場合は買い替え時期が早まります。</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印刷枚数が少なくても、エラーが出やすくなったら買い替えどきです。</a:t>
            </a:r>
          </a:p>
        </p:txBody>
      </p:sp>
      <p:sp>
        <p:nvSpPr>
          <p:cNvPr id="65" name="テキスト ボックス 64"/>
          <p:cNvSpPr txBox="1"/>
          <p:nvPr/>
        </p:nvSpPr>
        <p:spPr>
          <a:xfrm>
            <a:off x="368422" y="1392531"/>
            <a:ext cx="3915268" cy="276999"/>
          </a:xfrm>
          <a:prstGeom prst="rect">
            <a:avLst/>
          </a:prstGeom>
          <a:noFill/>
        </p:spPr>
        <p:txBody>
          <a:bodyPr wrap="square" spcCol="36000" rtlCol="0">
            <a:spAutoFit/>
          </a:bodyPr>
          <a:lstStyle/>
          <a:p>
            <a:r>
              <a:rPr lang="ja-JP" altLang="en-US" sz="1200" b="1" dirty="0">
                <a:ln w="76200">
                  <a:solidFill>
                    <a:srgbClr val="DD3457"/>
                  </a:solidFill>
                </a:ln>
                <a:solidFill>
                  <a:srgbClr val="DD3457"/>
                </a:solidFill>
                <a:latin typeface="メイリオ" panose="020B0604030504040204" pitchFamily="50" charset="-128"/>
                <a:ea typeface="メイリオ" panose="020B0604030504040204" pitchFamily="50" charset="-128"/>
              </a:rPr>
              <a:t>● </a:t>
            </a:r>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ご存知でしたか？プリンターは消耗品なんです！</a:t>
            </a:r>
          </a:p>
        </p:txBody>
      </p:sp>
      <p:sp>
        <p:nvSpPr>
          <p:cNvPr id="71" name="テキスト ボックス 70"/>
          <p:cNvSpPr txBox="1"/>
          <p:nvPr/>
        </p:nvSpPr>
        <p:spPr>
          <a:xfrm>
            <a:off x="4834768" y="1216273"/>
            <a:ext cx="4192661" cy="1134926"/>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デジタルカメラを最近新しく買った！綺麗に撮れた、美味しそうに撮れた！いざ印刷してみると・・・あれ？</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カメラの性能にプリンタが追いついていない</a:t>
            </a:r>
            <a:r>
              <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000" dirty="0" err="1">
                <a:solidFill>
                  <a:schemeClr val="tx1">
                    <a:lumMod val="65000"/>
                    <a:lumOff val="35000"/>
                  </a:schemeClr>
                </a:solidFill>
                <a:latin typeface="メイリオ" panose="020B0604030504040204" pitchFamily="50" charset="-128"/>
                <a:ea typeface="メイリオ" panose="020B0604030504040204" pitchFamily="50" charset="-128"/>
              </a:rPr>
              <a:t>のは</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悲しいですよね。</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きれいな写真を印刷したい！と思ったら</a:t>
            </a:r>
            <a:r>
              <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rPr>
              <a:t>6</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色インク搭載プリンタがおすすめです。</a:t>
            </a:r>
          </a:p>
        </p:txBody>
      </p:sp>
      <p:sp>
        <p:nvSpPr>
          <p:cNvPr id="70" name="角丸四角形 69"/>
          <p:cNvSpPr/>
          <p:nvPr/>
        </p:nvSpPr>
        <p:spPr>
          <a:xfrm>
            <a:off x="276138" y="1272673"/>
            <a:ext cx="4320000" cy="1076827"/>
          </a:xfrm>
          <a:prstGeom prst="roundRect">
            <a:avLst>
              <a:gd name="adj" fmla="val 16411"/>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3" name="角丸四角形 72"/>
          <p:cNvSpPr/>
          <p:nvPr/>
        </p:nvSpPr>
        <p:spPr>
          <a:xfrm>
            <a:off x="4689176" y="868475"/>
            <a:ext cx="4320000" cy="1465664"/>
          </a:xfrm>
          <a:prstGeom prst="roundRect">
            <a:avLst>
              <a:gd name="adj" fmla="val 12526"/>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4" name="テキスト ボックス 73"/>
          <p:cNvSpPr txBox="1"/>
          <p:nvPr/>
        </p:nvSpPr>
        <p:spPr>
          <a:xfrm>
            <a:off x="476139" y="2809558"/>
            <a:ext cx="7759338" cy="232756"/>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仕事で、書類印刷やホームページ印刷を良くする。写真も綺麗に印刷して残したておきたい！そんな方に、</a:t>
            </a:r>
            <a:r>
              <a:rPr lang="en-US" altLang="ja-JP" sz="1100" b="1" dirty="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1100" b="1" dirty="0">
                <a:solidFill>
                  <a:schemeClr val="tx1">
                    <a:lumMod val="65000"/>
                    <a:lumOff val="35000"/>
                  </a:schemeClr>
                </a:solidFill>
                <a:latin typeface="メイリオ" panose="020B0604030504040204" pitchFamily="50" charset="-128"/>
                <a:ea typeface="メイリオ" panose="020B0604030504040204" pitchFamily="50" charset="-128"/>
              </a:rPr>
              <a:t>台持ち</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をオススメします！</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948784" y="3142514"/>
            <a:ext cx="7005874" cy="442429"/>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例えば・・・　</a:t>
            </a:r>
            <a:r>
              <a:rPr lang="ja-JP" altLang="en-US" sz="1000" dirty="0">
                <a:solidFill>
                  <a:srgbClr val="0000FF"/>
                </a:solidFill>
                <a:latin typeface="メイリオ" panose="020B0604030504040204" pitchFamily="50" charset="-128"/>
                <a:ea typeface="メイリオ" panose="020B0604030504040204" pitchFamily="50" charset="-128"/>
              </a:rPr>
              <a:t>書類印刷　→　スキャナー無しの安いプリンター ＆ 互換インク（メーカー純正でないもの）</a:t>
            </a:r>
            <a:endParaRPr lang="en-US" altLang="ja-JP" sz="1200" dirty="0">
              <a:solidFill>
                <a:srgbClr val="0000FF"/>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rgbClr val="0000FF"/>
                </a:solidFill>
                <a:latin typeface="メイリオ" panose="020B0604030504040204" pitchFamily="50" charset="-128"/>
                <a:ea typeface="メイリオ" panose="020B0604030504040204" pitchFamily="50" charset="-128"/>
              </a:rPr>
              <a:t>　　　　　　　写真　　　→　スキャナー付きのプリンター　＆　メーカー純正インク</a:t>
            </a:r>
          </a:p>
        </p:txBody>
      </p:sp>
      <p:sp>
        <p:nvSpPr>
          <p:cNvPr id="77" name="テキスト ボックス 76"/>
          <p:cNvSpPr txBox="1"/>
          <p:nvPr/>
        </p:nvSpPr>
        <p:spPr>
          <a:xfrm>
            <a:off x="470118" y="3640178"/>
            <a:ext cx="8379253" cy="673261"/>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互換インクは、メーカー純正インクの、</a:t>
            </a:r>
            <a:r>
              <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rPr>
              <a:t>3</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分の</a:t>
            </a:r>
            <a:r>
              <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rPr>
              <a:t>2</a:t>
            </a: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から半額ほどで購入することができます。ただ、使ってしまうと、メーカー保証がなくなります。</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目詰まりや、色あせが早いなど、トラブルが多いと聞きます。メーカー保証がないと、いざという時に困ります。</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純正インクも、互換インクも、お教室で購入することができますよ！</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78" name="角丸四角形 77"/>
          <p:cNvSpPr/>
          <p:nvPr/>
        </p:nvSpPr>
        <p:spPr>
          <a:xfrm>
            <a:off x="229278" y="2435505"/>
            <a:ext cx="8754392" cy="1994964"/>
          </a:xfrm>
          <a:prstGeom prst="roundRect">
            <a:avLst>
              <a:gd name="adj" fmla="val 9375"/>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0" name="テキスト ボックス 79"/>
          <p:cNvSpPr txBox="1"/>
          <p:nvPr/>
        </p:nvSpPr>
        <p:spPr>
          <a:xfrm>
            <a:off x="481292" y="4797152"/>
            <a:ext cx="7455834" cy="398186"/>
          </a:xfrm>
          <a:prstGeom prst="rect">
            <a:avLst/>
          </a:prstGeom>
          <a:noFill/>
        </p:spPr>
        <p:txBody>
          <a:bodyPr wrap="square" lIns="0" tIns="0" rIns="0" bIns="0" spcCol="36000" rtlCol="0">
            <a:spAutoFit/>
          </a:bodyPr>
          <a:lstStyle/>
          <a:p>
            <a:pPr>
              <a:lnSpc>
                <a:spcPct val="150000"/>
              </a:lnSpc>
            </a:pPr>
            <a:r>
              <a:rPr lang="ja-JP" altLang="en-US" sz="900" dirty="0">
                <a:solidFill>
                  <a:schemeClr val="tx1">
                    <a:lumMod val="65000"/>
                    <a:lumOff val="35000"/>
                  </a:schemeClr>
                </a:solidFill>
                <a:latin typeface="メイリオ" panose="020B0604030504040204" pitchFamily="50" charset="-128"/>
                <a:ea typeface="メイリオ" panose="020B0604030504040204" pitchFamily="50" charset="-128"/>
              </a:rPr>
              <a:t>おうちにあるプリンター、何年前に買ったものでしょうか？パソコンが新しくなったのなら、プリンターが対応しているか確認しましょう！</a:t>
            </a:r>
            <a:endParaRPr lang="en-US" altLang="ja-JP" sz="9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900" dirty="0">
                <a:solidFill>
                  <a:schemeClr val="tx1">
                    <a:lumMod val="65000"/>
                    <a:lumOff val="35000"/>
                  </a:schemeClr>
                </a:solidFill>
                <a:latin typeface="メイリオ" panose="020B0604030504040204" pitchFamily="50" charset="-128"/>
                <a:ea typeface="メイリオ" panose="020B0604030504040204" pitchFamily="50" charset="-128"/>
              </a:rPr>
              <a:t>新しいプリンターの新しい性能にびっくりするはず！無線</a:t>
            </a:r>
            <a:r>
              <a:rPr lang="en-US" altLang="ja-JP" sz="9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900" dirty="0">
                <a:solidFill>
                  <a:schemeClr val="tx1">
                    <a:lumMod val="65000"/>
                    <a:lumOff val="35000"/>
                  </a:schemeClr>
                </a:solidFill>
                <a:latin typeface="メイリオ" panose="020B0604030504040204" pitchFamily="50" charset="-128"/>
                <a:ea typeface="メイリオ" panose="020B0604030504040204" pitchFamily="50" charset="-128"/>
              </a:rPr>
              <a:t>環境がなくても、印刷できるものもあります！</a:t>
            </a:r>
            <a:endParaRPr lang="en-US" altLang="ja-JP" sz="9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81" name="角丸四角形 80"/>
          <p:cNvSpPr/>
          <p:nvPr/>
        </p:nvSpPr>
        <p:spPr>
          <a:xfrm>
            <a:off x="226753" y="4502707"/>
            <a:ext cx="8754392" cy="758088"/>
          </a:xfrm>
          <a:prstGeom prst="roundRect">
            <a:avLst>
              <a:gd name="adj" fmla="val 12752"/>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2" name="テキスト ボックス 81"/>
          <p:cNvSpPr txBox="1"/>
          <p:nvPr/>
        </p:nvSpPr>
        <p:spPr>
          <a:xfrm>
            <a:off x="492682" y="5675686"/>
            <a:ext cx="6369017" cy="904094"/>
          </a:xfrm>
          <a:prstGeom prst="rect">
            <a:avLst/>
          </a:prstGeom>
          <a:noFill/>
        </p:spPr>
        <p:txBody>
          <a:bodyPr wrap="square" lIns="0" tIns="0" rIns="0" bIns="0" spcCol="36000" rtlCol="0">
            <a:spAutoFit/>
          </a:bodyPr>
          <a:lstStyle/>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綺麗な写真を印刷したいならキヤノン、エプソンがおすすめです。キャノン・エプソンなら、印刷ソフトの使いやすさが抜群です。また、メーカー独自のコンテンツが満載 ！</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エプソンは、換えのインクを買う時に便利！自分のプリンタインクの絵柄を</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000" dirty="0">
                <a:solidFill>
                  <a:schemeClr val="tx1">
                    <a:lumMod val="65000"/>
                    <a:lumOff val="35000"/>
                  </a:schemeClr>
                </a:solidFill>
                <a:latin typeface="メイリオ" panose="020B0604030504040204" pitchFamily="50" charset="-128"/>
                <a:ea typeface="メイリオ" panose="020B0604030504040204" pitchFamily="50" charset="-128"/>
              </a:rPr>
              <a:t>覚えておけば困りません！右なら「ふうせん」です！</a:t>
            </a:r>
            <a:endParaRPr lang="en-US" altLang="ja-JP" sz="10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105" name="角丸四角形 104"/>
          <p:cNvSpPr/>
          <p:nvPr/>
        </p:nvSpPr>
        <p:spPr>
          <a:xfrm>
            <a:off x="248517" y="5362852"/>
            <a:ext cx="8754392" cy="1367237"/>
          </a:xfrm>
          <a:prstGeom prst="roundRect">
            <a:avLst>
              <a:gd name="adj" fmla="val 12752"/>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2" name="テキスト ボックス 111"/>
          <p:cNvSpPr txBox="1"/>
          <p:nvPr/>
        </p:nvSpPr>
        <p:spPr>
          <a:xfrm>
            <a:off x="6014970" y="5518112"/>
            <a:ext cx="809804" cy="80791"/>
          </a:xfrm>
          <a:prstGeom prst="rect">
            <a:avLst/>
          </a:prstGeom>
          <a:noFill/>
        </p:spPr>
        <p:txBody>
          <a:bodyPr wrap="square" lIns="0" tIns="0" rIns="0" bIns="0" spcCol="36000" rtlCol="0">
            <a:spAutoFit/>
          </a:bodyPr>
          <a:lstStyle/>
          <a:p>
            <a:r>
              <a:rPr lang="ja-JP" altLang="en-US" sz="525" dirty="0">
                <a:solidFill>
                  <a:schemeClr val="tx1">
                    <a:lumMod val="65000"/>
                    <a:lumOff val="35000"/>
                  </a:schemeClr>
                </a:solidFill>
                <a:latin typeface="メイリオ" panose="020B0604030504040204" pitchFamily="50" charset="-128"/>
                <a:ea typeface="メイリオ" panose="020B0604030504040204" pitchFamily="50" charset="-128"/>
              </a:rPr>
              <a:t>多彩なペーパークラフト</a:t>
            </a:r>
            <a:endParaRPr lang="en-US" altLang="ja-JP" sz="525"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44" name="Picture 4" descr="http://illustrain.com/img/work/2016/illustrain06-cat07.png">
            <a:extLst>
              <a:ext uri="{FF2B5EF4-FFF2-40B4-BE49-F238E27FC236}">
                <a16:creationId xmlns:a16="http://schemas.microsoft.com/office/drawing/2014/main" id="{E035CA18-FD62-4160-BE3D-82C03B5F38D7}"/>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569016" y="-142871"/>
            <a:ext cx="1416541" cy="1416541"/>
          </a:xfrm>
          <a:prstGeom prst="rect">
            <a:avLst/>
          </a:prstGeom>
          <a:noFill/>
          <a:extLst>
            <a:ext uri="{909E8E84-426E-40DD-AFC4-6F175D3DCCD1}">
              <a14:hiddenFill xmlns:a14="http://schemas.microsoft.com/office/drawing/2010/main">
                <a:solidFill>
                  <a:srgbClr val="FFFFFF"/>
                </a:solidFill>
              </a14:hiddenFill>
            </a:ext>
          </a:extLst>
        </p:spPr>
      </p:pic>
      <p:pic>
        <p:nvPicPr>
          <p:cNvPr id="50" name="図 49"/>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rot="21254530">
            <a:off x="686493" y="336127"/>
            <a:ext cx="245578" cy="245578"/>
          </a:xfrm>
          <a:prstGeom prst="rect">
            <a:avLst/>
          </a:prstGeom>
        </p:spPr>
      </p:pic>
      <p:pic>
        <p:nvPicPr>
          <p:cNvPr id="51" name="図 50"/>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rot="5400000">
            <a:off x="1687074" y="172422"/>
            <a:ext cx="370171" cy="370171"/>
          </a:xfrm>
          <a:prstGeom prst="rect">
            <a:avLst/>
          </a:prstGeom>
        </p:spPr>
      </p:pic>
      <p:grpSp>
        <p:nvGrpSpPr>
          <p:cNvPr id="43" name="グループ化 42">
            <a:extLst>
              <a:ext uri="{FF2B5EF4-FFF2-40B4-BE49-F238E27FC236}">
                <a16:creationId xmlns:a16="http://schemas.microsoft.com/office/drawing/2014/main" id="{EF072AB1-7CD3-4DF7-9DD0-A3DB054ABCC7}"/>
              </a:ext>
            </a:extLst>
          </p:cNvPr>
          <p:cNvGrpSpPr/>
          <p:nvPr/>
        </p:nvGrpSpPr>
        <p:grpSpPr>
          <a:xfrm>
            <a:off x="4896403" y="5876913"/>
            <a:ext cx="1687211" cy="801854"/>
            <a:chOff x="3635775" y="8131172"/>
            <a:chExt cx="2039686" cy="969370"/>
          </a:xfrm>
        </p:grpSpPr>
        <p:pic>
          <p:nvPicPr>
            <p:cNvPr id="45" name="図 44">
              <a:extLst>
                <a:ext uri="{FF2B5EF4-FFF2-40B4-BE49-F238E27FC236}">
                  <a16:creationId xmlns:a16="http://schemas.microsoft.com/office/drawing/2014/main" id="{C8ECACFA-B846-41D1-A8D9-89A886F2774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4819328" y="8205130"/>
              <a:ext cx="856133" cy="856133"/>
            </a:xfrm>
            <a:prstGeom prst="rect">
              <a:avLst/>
            </a:prstGeom>
          </p:spPr>
        </p:pic>
        <p:pic>
          <p:nvPicPr>
            <p:cNvPr id="46" name="図 45">
              <a:extLst>
                <a:ext uri="{FF2B5EF4-FFF2-40B4-BE49-F238E27FC236}">
                  <a16:creationId xmlns:a16="http://schemas.microsoft.com/office/drawing/2014/main" id="{4B9237E7-DCB5-4785-9A63-88427EEF9284}"/>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3635775" y="8131172"/>
              <a:ext cx="792088" cy="969370"/>
            </a:xfrm>
            <a:prstGeom prst="rect">
              <a:avLst/>
            </a:prstGeom>
          </p:spPr>
        </p:pic>
        <p:cxnSp>
          <p:nvCxnSpPr>
            <p:cNvPr id="47" name="直線コネクタ 46">
              <a:extLst>
                <a:ext uri="{FF2B5EF4-FFF2-40B4-BE49-F238E27FC236}">
                  <a16:creationId xmlns:a16="http://schemas.microsoft.com/office/drawing/2014/main" id="{4B2E1846-B06F-4DC1-A847-ADE7F4DFB42E}"/>
                </a:ext>
              </a:extLst>
            </p:cNvPr>
            <p:cNvCxnSpPr/>
            <p:nvPr/>
          </p:nvCxnSpPr>
          <p:spPr>
            <a:xfrm flipH="1" flipV="1">
              <a:off x="4427865" y="8166589"/>
              <a:ext cx="436756" cy="3172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85D31E8-9FDB-4148-A450-A81D0371A15C}"/>
                </a:ext>
              </a:extLst>
            </p:cNvPr>
            <p:cNvCxnSpPr/>
            <p:nvPr/>
          </p:nvCxnSpPr>
          <p:spPr>
            <a:xfrm flipH="1">
              <a:off x="4430311" y="8913743"/>
              <a:ext cx="434310" cy="1694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CFE856E3-DA48-44A2-8DF0-6E37ED93D3B7}"/>
                </a:ext>
              </a:extLst>
            </p:cNvPr>
            <p:cNvSpPr/>
            <p:nvPr/>
          </p:nvSpPr>
          <p:spPr>
            <a:xfrm>
              <a:off x="4864621" y="8483795"/>
              <a:ext cx="460179" cy="4299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1FACA8DE-9B3B-4A91-AF42-E28ECACD97C4}"/>
                </a:ext>
              </a:extLst>
            </p:cNvPr>
            <p:cNvSpPr/>
            <p:nvPr/>
          </p:nvSpPr>
          <p:spPr>
            <a:xfrm>
              <a:off x="3673109" y="8163756"/>
              <a:ext cx="756716" cy="9367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26" name="Picture 2" descr="http://webprint.epson.jp/mypage/images/category/season/753/thum/d00015t.jpg">
            <a:extLst>
              <a:ext uri="{FF2B5EF4-FFF2-40B4-BE49-F238E27FC236}">
                <a16:creationId xmlns:a16="http://schemas.microsoft.com/office/drawing/2014/main" id="{B0571B8A-D14E-4092-AB92-DF70042243B2}"/>
              </a:ext>
            </a:extLst>
          </p:cNvPr>
          <p:cNvPicPr>
            <a:picLocks noChangeAspect="1" noChangeArrowheads="1"/>
          </p:cNvPicPr>
          <p:nvPr/>
        </p:nvPicPr>
        <p:blipFill rotWithShape="1">
          <a:blip r:embed="rId10" cstate="print">
            <a:extLst>
              <a:ext uri="{28A0092B-C50C-407E-A947-70E740481C1C}">
                <a14:useLocalDpi xmlns:a14="http://schemas.microsoft.com/office/drawing/2010/main"/>
              </a:ext>
            </a:extLst>
          </a:blip>
          <a:srcRect/>
          <a:stretch/>
        </p:blipFill>
        <p:spPr bwMode="auto">
          <a:xfrm>
            <a:off x="7229346" y="5472551"/>
            <a:ext cx="809804" cy="11106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ebprint.epson.jp/mypage/craft/party/img/pic_21.jpg">
            <a:extLst>
              <a:ext uri="{FF2B5EF4-FFF2-40B4-BE49-F238E27FC236}">
                <a16:creationId xmlns:a16="http://schemas.microsoft.com/office/drawing/2014/main" id="{6315CFA2-9AA4-4469-A61C-F6E58E064014}"/>
              </a:ext>
            </a:extLst>
          </p:cNvPr>
          <p:cNvPicPr>
            <a:picLocks noChangeAspect="1" noChangeArrowheads="1"/>
          </p:cNvPicPr>
          <p:nvPr/>
        </p:nvPicPr>
        <p:blipFill rotWithShape="1">
          <a:blip r:embed="rId11" cstate="print">
            <a:extLst>
              <a:ext uri="{28A0092B-C50C-407E-A947-70E740481C1C}">
                <a14:useLocalDpi xmlns:a14="http://schemas.microsoft.com/office/drawing/2010/main"/>
              </a:ext>
            </a:extLst>
          </a:blip>
          <a:srcRect/>
          <a:stretch/>
        </p:blipFill>
        <p:spPr bwMode="auto">
          <a:xfrm>
            <a:off x="7925883" y="5415249"/>
            <a:ext cx="1025955" cy="6822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ããã¯ã¹ï¼E235ç³»ãå±±æç·,ããã¯ã¹/ã±ã¼ã¹,ãã¼ã &amp;ãªãã³ã°,é»è»,åè»,ä¹ãç©,ãã¬ã¼ã³ãããã¯ã¹">
            <a:extLst>
              <a:ext uri="{FF2B5EF4-FFF2-40B4-BE49-F238E27FC236}">
                <a16:creationId xmlns:a16="http://schemas.microsoft.com/office/drawing/2014/main" id="{AD9F9118-EED2-4606-AE79-D94036FFAA96}"/>
              </a:ext>
            </a:extLst>
          </p:cNvPr>
          <p:cNvPicPr>
            <a:picLocks noChangeAspect="1" noChangeArrowheads="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075504" y="5931575"/>
            <a:ext cx="839980" cy="8399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ã¢ã¡ãªã«ã³ã·ã§ã¼ããã¢ã¼,åç©,ãã¼ãã¼ã¯ã©ãã,ã¢ã¡ãªã«,åºä¹³é¡,åç©,ãã³,ãã¼ãã¼ã¯ã©ãã">
            <a:extLst>
              <a:ext uri="{FF2B5EF4-FFF2-40B4-BE49-F238E27FC236}">
                <a16:creationId xmlns:a16="http://schemas.microsoft.com/office/drawing/2014/main" id="{176144CA-C173-4644-B520-48612A48C0EC}"/>
              </a:ext>
            </a:extLst>
          </p:cNvPr>
          <p:cNvPicPr>
            <a:picLocks noChangeAspect="1" noChangeArrowheads="1"/>
          </p:cNvPicPr>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495084" y="5396033"/>
            <a:ext cx="950684" cy="95068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ãªãã¸ã§: ã¸ã£ãã¯ã»ãªã¼ã»ã©ã³ã¿ã³,ããã¡ã,ãã¼ãã¼ã¯ã©ãã,ãã­ã¦ã£ã³,ã«ããã£,ã¸ã£ãã¯ã»ãªã¼ã»ã©ã³ã¿ã³,ç½®ç©">
            <a:extLst>
              <a:ext uri="{FF2B5EF4-FFF2-40B4-BE49-F238E27FC236}">
                <a16:creationId xmlns:a16="http://schemas.microsoft.com/office/drawing/2014/main" id="{0A7F90EA-667E-44ED-9465-75C18B4321B0}"/>
              </a:ext>
            </a:extLst>
          </p:cNvPr>
          <p:cNvPicPr>
            <a:picLocks noChangeAspect="1" noChangeArrowheads="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7030732" y="6141742"/>
            <a:ext cx="514889" cy="514889"/>
          </a:xfrm>
          <a:prstGeom prst="rect">
            <a:avLst/>
          </a:prstGeom>
          <a:noFill/>
          <a:extLst>
            <a:ext uri="{909E8E84-426E-40DD-AFC4-6F175D3DCCD1}">
              <a14:hiddenFill xmlns:a14="http://schemas.microsoft.com/office/drawing/2010/main">
                <a:solidFill>
                  <a:srgbClr val="FFFFFF"/>
                </a:solidFill>
              </a14:hiddenFill>
            </a:ext>
          </a:extLst>
        </p:spPr>
      </p:pic>
      <p:sp>
        <p:nvSpPr>
          <p:cNvPr id="53" name="スライド番号プレースホルダー 5">
            <a:extLst>
              <a:ext uri="{FF2B5EF4-FFF2-40B4-BE49-F238E27FC236}">
                <a16:creationId xmlns:a16="http://schemas.microsoft.com/office/drawing/2014/main" id="{26066C3B-CAB8-4086-B507-F8B70CDFD14F}"/>
              </a:ext>
            </a:extLst>
          </p:cNvPr>
          <p:cNvSpPr txBox="1">
            <a:spLocks/>
          </p:cNvSpPr>
          <p:nvPr/>
        </p:nvSpPr>
        <p:spPr>
          <a:xfrm>
            <a:off x="8913104" y="8083"/>
            <a:ext cx="184284" cy="168647"/>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A0CC81D8-EA57-4D25-890D-63A2634034D3}" type="slidenum">
              <a:rPr lang="ja-JP" altLang="en-US" smtClean="0"/>
              <a:pPr/>
              <a:t>1</a:t>
            </a:fld>
            <a:endParaRPr lang="ja-JP" altLang="en-US" dirty="0"/>
          </a:p>
        </p:txBody>
      </p:sp>
    </p:spTree>
    <p:extLst>
      <p:ext uri="{BB962C8B-B14F-4D97-AF65-F5344CB8AC3E}">
        <p14:creationId xmlns:p14="http://schemas.microsoft.com/office/powerpoint/2010/main" val="447755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645612" y="9846609"/>
            <a:ext cx="5282215" cy="196208"/>
          </a:xfrm>
          <a:prstGeom prst="rect">
            <a:avLst/>
          </a:prstGeom>
          <a:noFill/>
        </p:spPr>
        <p:txBody>
          <a:bodyPr wrap="non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ご注意</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　旧製品は、お安くなっておりますが、在庫限りで終了です。ブラザーと</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iP7230</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以外</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ケーブルは付属致しません。</a:t>
            </a:r>
          </a:p>
        </p:txBody>
      </p:sp>
      <p:pic>
        <p:nvPicPr>
          <p:cNvPr id="39" name="図 56" descr="C:\Users\Kawamura\Desktop\WDﾛｺﾞ\ﾊﾟｿｺﾝ紺.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30772"/>
            <a:ext cx="999455" cy="222763"/>
          </a:xfrm>
          <a:prstGeom prst="rect">
            <a:avLst/>
          </a:prstGeom>
          <a:noFill/>
          <a:ln w="9525">
            <a:noFill/>
            <a:miter lim="800000"/>
            <a:headEnd/>
            <a:tailEnd/>
          </a:ln>
        </p:spPr>
      </p:pic>
      <p:pic>
        <p:nvPicPr>
          <p:cNvPr id="4" name="Picture 6" descr="くるっとした矢印のイラスト「上」"/>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rot="4668213">
            <a:off x="5350205" y="330805"/>
            <a:ext cx="538280" cy="79854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p:cNvGraphicFramePr>
            <a:graphicFrameLocks noGrp="1"/>
          </p:cNvGraphicFramePr>
          <p:nvPr>
            <p:extLst>
              <p:ext uri="{D42A27DB-BD31-4B8C-83A1-F6EECF244321}">
                <p14:modId xmlns:p14="http://schemas.microsoft.com/office/powerpoint/2010/main" val="3750207114"/>
              </p:ext>
            </p:extLst>
          </p:nvPr>
        </p:nvGraphicFramePr>
        <p:xfrm>
          <a:off x="156031" y="1085509"/>
          <a:ext cx="8890492" cy="5490286"/>
        </p:xfrm>
        <a:graphic>
          <a:graphicData uri="http://schemas.openxmlformats.org/drawingml/2006/table">
            <a:tbl>
              <a:tblPr firstRow="1" bandRow="1">
                <a:tableStyleId>{5C22544A-7EE6-4342-B048-85BDC9FD1C3A}</a:tableStyleId>
              </a:tblPr>
              <a:tblGrid>
                <a:gridCol w="4848017">
                  <a:extLst>
                    <a:ext uri="{9D8B030D-6E8A-4147-A177-3AD203B41FA5}">
                      <a16:colId xmlns:a16="http://schemas.microsoft.com/office/drawing/2014/main" val="20000"/>
                    </a:ext>
                  </a:extLst>
                </a:gridCol>
                <a:gridCol w="4042475">
                  <a:extLst>
                    <a:ext uri="{9D8B030D-6E8A-4147-A177-3AD203B41FA5}">
                      <a16:colId xmlns:a16="http://schemas.microsoft.com/office/drawing/2014/main" val="398684981"/>
                    </a:ext>
                  </a:extLst>
                </a:gridCol>
              </a:tblGrid>
              <a:tr h="323768">
                <a:tc>
                  <a:txBody>
                    <a:bodyPr/>
                    <a:lstStyle/>
                    <a:p>
                      <a:pPr algn="ctr"/>
                      <a:r>
                        <a:rPr lang="ja-JP" altLang="en-US" sz="1600" b="1" dirty="0">
                          <a:solidFill>
                            <a:schemeClr val="bg1"/>
                          </a:solidFill>
                          <a:latin typeface="Meiryo UI" panose="020B0604030504040204" pitchFamily="50" charset="-128"/>
                          <a:ea typeface="Meiryo UI" panose="020B0604030504040204" pitchFamily="50" charset="-128"/>
                        </a:rPr>
                        <a:t>お困りごと</a:t>
                      </a:r>
                    </a:p>
                  </a:txBody>
                  <a:tcPr marL="0" marR="0" marT="5400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dpi="0" rotWithShape="1">
                      <a:blip r:embed="rId5"/>
                      <a:srcRect/>
                      <a:tile tx="0" ty="0" sx="100000" sy="100000" flip="none" algn="tl"/>
                    </a:blipFill>
                  </a:tcPr>
                </a:tc>
                <a:tc>
                  <a:txBody>
                    <a:bodyPr/>
                    <a:lstStyle/>
                    <a:p>
                      <a:r>
                        <a:rPr kumimoji="1" lang="ja-JP" altLang="en-US" sz="1600" dirty="0">
                          <a:solidFill>
                            <a:schemeClr val="bg1"/>
                          </a:solidFill>
                          <a:latin typeface="Meiryo UI" panose="020B0604030504040204" pitchFamily="50" charset="-128"/>
                          <a:ea typeface="Meiryo UI" panose="020B0604030504040204" pitchFamily="50" charset="-128"/>
                        </a:rPr>
                        <a:t>確認ポイント</a:t>
                      </a:r>
                    </a:p>
                  </a:txBody>
                  <a:tcPr marL="0" marR="0" marT="7200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dpi="0" rotWithShape="1">
                      <a:blip r:embed="rId5"/>
                      <a:srcRect/>
                      <a:tile tx="0" ty="0" sx="100000" sy="100000" flip="none" algn="tl"/>
                    </a:blipFill>
                  </a:tcPr>
                </a:tc>
                <a:extLst>
                  <a:ext uri="{0D108BD9-81ED-4DB2-BD59-A6C34878D82A}">
                    <a16:rowId xmlns:a16="http://schemas.microsoft.com/office/drawing/2014/main" val="3114239336"/>
                  </a:ext>
                </a:extLst>
              </a:tr>
              <a:tr h="369037">
                <a:tc>
                  <a:txBody>
                    <a:bodyPr/>
                    <a:lstStyle/>
                    <a:p>
                      <a:r>
                        <a:rPr lang="ja-JP" altLang="en-US" sz="1100" b="0" dirty="0">
                          <a:solidFill>
                            <a:schemeClr val="tx1"/>
                          </a:solidFill>
                          <a:latin typeface="Meiryo UI" panose="020B0604030504040204" pitchFamily="50" charset="-128"/>
                          <a:ea typeface="Meiryo UI" panose="020B0604030504040204" pitchFamily="50" charset="-128"/>
                        </a:rPr>
                        <a:t>置く場所がない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dirty="0">
                          <a:latin typeface="Meiryo UI" panose="020B0604030504040204" pitchFamily="50" charset="-128"/>
                          <a:ea typeface="Meiryo UI" panose="020B0604030504040204" pitchFamily="50" charset="-128"/>
                        </a:rPr>
                        <a:t>373×319×140</a:t>
                      </a:r>
                      <a:r>
                        <a:rPr kumimoji="1" lang="ja-JP" altLang="en-US" sz="1100" dirty="0">
                          <a:latin typeface="Meiryo UI" panose="020B0604030504040204" pitchFamily="50" charset="-128"/>
                          <a:ea typeface="Meiryo UI" panose="020B0604030504040204" pitchFamily="50" charset="-128"/>
                        </a:rPr>
                        <a:t>の数字で確認</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9037">
                <a:tc>
                  <a:txBody>
                    <a:bodyPr/>
                    <a:lstStyle/>
                    <a:p>
                      <a:r>
                        <a:rPr lang="ja-JP" altLang="en-US" sz="1100" b="0" dirty="0">
                          <a:solidFill>
                            <a:schemeClr val="tx1"/>
                          </a:solidFill>
                          <a:latin typeface="Meiryo UI" panose="020B0604030504040204" pitchFamily="50" charset="-128"/>
                          <a:ea typeface="Meiryo UI" panose="020B0604030504040204" pitchFamily="50" charset="-128"/>
                        </a:rPr>
                        <a:t>パソコンと離れた場所に置きたい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「無線」</a:t>
                      </a:r>
                      <a:r>
                        <a:rPr kumimoji="1" lang="ja-JP" altLang="en-US" sz="1100" dirty="0">
                          <a:solidFill>
                            <a:schemeClr val="tx1"/>
                          </a:solidFill>
                          <a:latin typeface="Meiryo UI" panose="020B0604030504040204" pitchFamily="50" charset="-128"/>
                          <a:ea typeface="Meiryo UI" panose="020B0604030504040204" pitchFamily="50" charset="-128"/>
                        </a:rPr>
                        <a:t>を選ぶ（無線</a:t>
                      </a:r>
                      <a:r>
                        <a:rPr kumimoji="1" lang="en-US" altLang="ja-JP" sz="1100" dirty="0">
                          <a:solidFill>
                            <a:schemeClr val="tx1"/>
                          </a:solidFill>
                          <a:latin typeface="Meiryo UI" panose="020B0604030504040204" pitchFamily="50" charset="-128"/>
                          <a:ea typeface="Meiryo UI" panose="020B0604030504040204" pitchFamily="50" charset="-128"/>
                        </a:rPr>
                        <a:t>LAN(</a:t>
                      </a:r>
                      <a:r>
                        <a:rPr kumimoji="1" lang="ja-JP" altLang="en-US" sz="1100" dirty="0">
                          <a:solidFill>
                            <a:schemeClr val="tx1"/>
                          </a:solidFill>
                          <a:latin typeface="Meiryo UI" panose="020B0604030504040204" pitchFamily="50" charset="-128"/>
                          <a:ea typeface="Meiryo UI" panose="020B0604030504040204" pitchFamily="50" charset="-128"/>
                        </a:rPr>
                        <a:t>環境が必要</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1616629"/>
                  </a:ext>
                </a:extLst>
              </a:tr>
              <a:tr h="369037">
                <a:tc>
                  <a:txBody>
                    <a:bodyPr/>
                    <a:lstStyle/>
                    <a:p>
                      <a:r>
                        <a:rPr lang="ja-JP" altLang="en-US" sz="1100" dirty="0">
                          <a:solidFill>
                            <a:schemeClr val="tx1"/>
                          </a:solidFill>
                          <a:latin typeface="Meiryo UI" panose="020B0604030504040204" pitchFamily="50" charset="-128"/>
                          <a:ea typeface="Meiryo UI" panose="020B0604030504040204" pitchFamily="50" charset="-128"/>
                        </a:rPr>
                        <a:t>とにかく印刷できればいい！スキャナーとか要らない！</a:t>
                      </a:r>
                    </a:p>
                  </a:txBody>
                  <a:tcPr marL="54000" marR="0" marT="27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effectLst/>
                          <a:latin typeface="Meiryo UI" panose="020B0604030504040204" pitchFamily="50" charset="-128"/>
                          <a:ea typeface="Meiryo UI" panose="020B0604030504040204" pitchFamily="50" charset="-128"/>
                        </a:rPr>
                        <a:t>コピー」「スキャナ</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9037">
                <a:tc>
                  <a:txBody>
                    <a:bodyPr/>
                    <a:lstStyle/>
                    <a:p>
                      <a:r>
                        <a:rPr lang="ja-JP" altLang="en-US" sz="1100" dirty="0">
                          <a:solidFill>
                            <a:schemeClr val="tx1"/>
                          </a:solidFill>
                          <a:latin typeface="Meiryo UI" panose="020B0604030504040204" pitchFamily="50" charset="-128"/>
                          <a:ea typeface="Meiryo UI" panose="020B0604030504040204" pitchFamily="50" charset="-128"/>
                        </a:rPr>
                        <a:t>オリジナルの</a:t>
                      </a:r>
                      <a:r>
                        <a:rPr lang="en-US" altLang="ja-JP" sz="1100" dirty="0">
                          <a:solidFill>
                            <a:schemeClr val="tx1"/>
                          </a:solidFill>
                          <a:latin typeface="Meiryo UI" panose="020B0604030504040204" pitchFamily="50" charset="-128"/>
                          <a:ea typeface="Meiryo UI" panose="020B0604030504040204" pitchFamily="50" charset="-128"/>
                        </a:rPr>
                        <a:t>CD</a:t>
                      </a:r>
                      <a:r>
                        <a:rPr lang="ja-JP" altLang="en-US" sz="1100" dirty="0">
                          <a:solidFill>
                            <a:schemeClr val="tx1"/>
                          </a:solidFill>
                          <a:latin typeface="Meiryo UI" panose="020B0604030504040204" pitchFamily="50" charset="-128"/>
                          <a:ea typeface="Meiryo UI" panose="020B0604030504040204" pitchFamily="50" charset="-128"/>
                        </a:rPr>
                        <a:t>や</a:t>
                      </a:r>
                      <a:r>
                        <a:rPr lang="en-US" altLang="ja-JP" sz="1100" dirty="0">
                          <a:solidFill>
                            <a:schemeClr val="tx1"/>
                          </a:solidFill>
                          <a:latin typeface="Meiryo UI" panose="020B0604030504040204" pitchFamily="50" charset="-128"/>
                          <a:ea typeface="Meiryo UI" panose="020B0604030504040204" pitchFamily="50" charset="-128"/>
                        </a:rPr>
                        <a:t>DVD</a:t>
                      </a:r>
                      <a:r>
                        <a:rPr lang="ja-JP" altLang="en-US" sz="1100" dirty="0">
                          <a:solidFill>
                            <a:schemeClr val="tx1"/>
                          </a:solidFill>
                          <a:latin typeface="Meiryo UI" panose="020B0604030504040204" pitchFamily="50" charset="-128"/>
                          <a:ea typeface="Meiryo UI" panose="020B0604030504040204" pitchFamily="50" charset="-128"/>
                        </a:rPr>
                        <a:t>を作りたい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ディスクレーベル</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保険証や免許証、提出する前の書類をコピーしたい</a:t>
                      </a:r>
                    </a:p>
                  </a:txBody>
                  <a:tcPr marL="54000" marR="0" marT="27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effectLst/>
                          <a:latin typeface="Meiryo UI" panose="020B0604030504040204" pitchFamily="50" charset="-128"/>
                          <a:ea typeface="Meiryo UI" panose="020B0604030504040204" pitchFamily="50" charset="-128"/>
                        </a:rPr>
                        <a:t>コピー」「スキャナ</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モニターを見ながら感覚的に操作したい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液晶モニターありを選ぶ。「</a:t>
                      </a:r>
                      <a:r>
                        <a:rPr kumimoji="1" lang="en-US" altLang="ja-JP" sz="1100" dirty="0">
                          <a:latin typeface="Meiryo UI" panose="020B0604030504040204" pitchFamily="50" charset="-128"/>
                          <a:ea typeface="Meiryo UI" panose="020B0604030504040204" pitchFamily="50" charset="-128"/>
                        </a:rPr>
                        <a:t>4.3</a:t>
                      </a:r>
                      <a:r>
                        <a:rPr kumimoji="1" lang="ja-JP" altLang="en-US" sz="1100" dirty="0">
                          <a:latin typeface="Meiryo UI" panose="020B0604030504040204" pitchFamily="50" charset="-128"/>
                          <a:ea typeface="Meiryo UI" panose="020B0604030504040204" pitchFamily="50" charset="-128"/>
                        </a:rPr>
                        <a:t>型」「</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型」がモニターのサイズです</a:t>
                      </a:r>
                      <a:endParaRPr kumimoji="1" lang="en-US" altLang="ja-JP" sz="1100" dirty="0">
                        <a:latin typeface="Meiryo UI" panose="020B0604030504040204" pitchFamily="50" charset="-128"/>
                        <a:ea typeface="Meiryo UI" panose="020B0604030504040204" pitchFamily="50" charset="-128"/>
                      </a:endParaRP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写真を綺麗に印刷したい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6</a:t>
                      </a:r>
                      <a:r>
                        <a:rPr kumimoji="1" lang="ja-JP" altLang="en-US" sz="1100" dirty="0">
                          <a:solidFill>
                            <a:schemeClr val="tx1"/>
                          </a:solidFill>
                          <a:latin typeface="Meiryo UI" panose="020B0604030504040204" pitchFamily="50" charset="-128"/>
                          <a:ea typeface="Meiryo UI" panose="020B0604030504040204" pitchFamily="50" charset="-128"/>
                        </a:rPr>
                        <a:t>色以上</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スマホやタブレットから直接印刷したい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スマホからプリント</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インク代を抑えたい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L</a:t>
                      </a:r>
                      <a:r>
                        <a:rPr kumimoji="1" lang="ja-JP" altLang="en-US" sz="1100" dirty="0">
                          <a:latin typeface="Meiryo UI" panose="020B0604030504040204" pitchFamily="50" charset="-128"/>
                          <a:ea typeface="Meiryo UI" panose="020B0604030504040204" pitchFamily="50" charset="-128"/>
                        </a:rPr>
                        <a:t>版約〇〇円の安いものを選ぶ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紙の入替えを前面だけでしたい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「前面給紙方」を選ぶ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会社を経営しているから、</a:t>
                      </a:r>
                      <a:r>
                        <a:rPr kumimoji="1" lang="en-US" altLang="ja-JP" sz="1100" dirty="0">
                          <a:solidFill>
                            <a:schemeClr val="tx1"/>
                          </a:solidFill>
                          <a:latin typeface="Meiryo UI" panose="020B0604030504040204" pitchFamily="50" charset="-128"/>
                          <a:ea typeface="Meiryo UI" panose="020B0604030504040204" pitchFamily="50" charset="-128"/>
                        </a:rPr>
                        <a:t>30</a:t>
                      </a:r>
                      <a:r>
                        <a:rPr kumimoji="1" lang="ja-JP" altLang="en-US" sz="1100" dirty="0">
                          <a:solidFill>
                            <a:schemeClr val="tx1"/>
                          </a:solidFill>
                          <a:latin typeface="Meiryo UI" panose="020B0604030504040204" pitchFamily="50" charset="-128"/>
                          <a:ea typeface="Meiryo UI" panose="020B0604030504040204" pitchFamily="50" charset="-128"/>
                        </a:rPr>
                        <a:t>枚まとめてコピーとかスキャンとかしたい！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ADF</a:t>
                      </a: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デジカメの</a:t>
                      </a:r>
                      <a:r>
                        <a:rPr kumimoji="1" lang="en-US" altLang="ja-JP" sz="1100" dirty="0">
                          <a:solidFill>
                            <a:schemeClr val="tx1"/>
                          </a:solidFill>
                          <a:latin typeface="Meiryo UI" panose="020B0604030504040204" pitchFamily="50" charset="-128"/>
                          <a:ea typeface="Meiryo UI" panose="020B0604030504040204" pitchFamily="50" charset="-128"/>
                        </a:rPr>
                        <a:t>SD</a:t>
                      </a:r>
                      <a:r>
                        <a:rPr kumimoji="1" lang="ja-JP" altLang="en-US" sz="1100" dirty="0">
                          <a:solidFill>
                            <a:schemeClr val="tx1"/>
                          </a:solidFill>
                          <a:latin typeface="Meiryo UI" panose="020B0604030504040204" pitchFamily="50" charset="-128"/>
                          <a:ea typeface="Meiryo UI" panose="020B0604030504040204" pitchFamily="50" charset="-128"/>
                        </a:rPr>
                        <a:t>カードから直接印刷したい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SD</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カード」</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787600"/>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大きい紙に印刷したい</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「最大</a:t>
                      </a:r>
                      <a:r>
                        <a:rPr kumimoji="1" lang="en-US" altLang="ja-JP" sz="1100" dirty="0">
                          <a:solidFill>
                            <a:schemeClr val="tx1"/>
                          </a:solidFill>
                          <a:latin typeface="Meiryo UI" panose="020B0604030504040204" pitchFamily="50" charset="-128"/>
                          <a:ea typeface="Meiryo UI" panose="020B0604030504040204" pitchFamily="50" charset="-128"/>
                        </a:rPr>
                        <a:t>A3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997023"/>
                  </a:ext>
                </a:extLst>
              </a:tr>
              <a:tr h="369037">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早く印刷したい！スピード重視！！</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L</a:t>
                      </a:r>
                      <a:r>
                        <a:rPr kumimoji="1" lang="ja-JP" altLang="en-US" sz="1100" dirty="0">
                          <a:latin typeface="Meiryo UI" panose="020B0604030504040204" pitchFamily="50" charset="-128"/>
                          <a:ea typeface="Meiryo UI" panose="020B0604030504040204" pitchFamily="50" charset="-128"/>
                        </a:rPr>
                        <a:t>版約○秒</a:t>
                      </a:r>
                      <a:r>
                        <a:rPr kumimoji="1" lang="ja-JP" altLang="en-US" sz="1100" dirty="0">
                          <a:solidFill>
                            <a:schemeClr val="tx1"/>
                          </a:solidFill>
                          <a:latin typeface="Meiryo UI" panose="020B0604030504040204" pitchFamily="50" charset="-128"/>
                          <a:ea typeface="Meiryo UI" panose="020B0604030504040204" pitchFamily="50" charset="-128"/>
                        </a:rPr>
                        <a:t>」秒数が少ないものを選ぶ</a:t>
                      </a:r>
                    </a:p>
                  </a:txBody>
                  <a:tcPr marL="5400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68016"/>
                  </a:ext>
                </a:extLst>
              </a:tr>
            </a:tbl>
          </a:graphicData>
        </a:graphic>
      </p:graphicFrame>
      <p:pic>
        <p:nvPicPr>
          <p:cNvPr id="7" name="図 6"/>
          <p:cNvPicPr>
            <a:picLocks noChangeAspect="1"/>
          </p:cNvPicPr>
          <p:nvPr/>
        </p:nvPicPr>
        <p:blipFill>
          <a:blip r:embed="rId6"/>
          <a:stretch>
            <a:fillRect/>
          </a:stretch>
        </p:blipFill>
        <p:spPr>
          <a:xfrm>
            <a:off x="2266950" y="194744"/>
            <a:ext cx="3548180" cy="658425"/>
          </a:xfrm>
          <a:prstGeom prst="rect">
            <a:avLst/>
          </a:prstGeom>
        </p:spPr>
      </p:pic>
      <p:pic>
        <p:nvPicPr>
          <p:cNvPr id="12" name="図 11"/>
          <p:cNvPicPr>
            <a:picLocks noChangeAspect="1"/>
          </p:cNvPicPr>
          <p:nvPr/>
        </p:nvPicPr>
        <p:blipFill>
          <a:blip r:embed="rId7"/>
          <a:stretch>
            <a:fillRect/>
          </a:stretch>
        </p:blipFill>
        <p:spPr>
          <a:xfrm>
            <a:off x="6110795" y="275022"/>
            <a:ext cx="2775445" cy="649280"/>
          </a:xfrm>
          <a:prstGeom prst="rect">
            <a:avLst/>
          </a:prstGeom>
        </p:spPr>
      </p:pic>
      <p:sp>
        <p:nvSpPr>
          <p:cNvPr id="20" name="テキスト ボックス 19"/>
          <p:cNvSpPr txBox="1"/>
          <p:nvPr/>
        </p:nvSpPr>
        <p:spPr>
          <a:xfrm>
            <a:off x="8681353" y="6686914"/>
            <a:ext cx="421910" cy="196208"/>
          </a:xfrm>
          <a:prstGeom prst="rect">
            <a:avLst/>
          </a:prstGeom>
          <a:noFill/>
        </p:spPr>
        <p:txBody>
          <a:bodyPr wrap="non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2018</a:t>
            </a:r>
            <a:endPar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22" name="Picture 2" descr="http://4.bp.blogspot.com/-toaP1vMGZAM/UNbkIddJNqI/AAAAAAAAJTk/MeuaawYOaLw/s1600/mark_question.png"/>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rot="19690680">
            <a:off x="620860" y="416136"/>
            <a:ext cx="387119" cy="49326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http://4.bp.blogspot.com/-toaP1vMGZAM/UNbkIddJNqI/AAAAAAAAJTk/MeuaawYOaLw/s1600/mark_question.png"/>
          <p:cNvPicPr>
            <a:picLocks noChangeAspect="1" noChangeArrowheads="1"/>
          </p:cNvPicPr>
          <p:nvPr/>
        </p:nvPicPr>
        <p:blipFill>
          <a:blip r:embed="rId9" cstate="print">
            <a:extLst>
              <a:ext uri="{28A0092B-C50C-407E-A947-70E740481C1C}">
                <a14:useLocalDpi xmlns:a14="http://schemas.microsoft.com/office/drawing/2010/main"/>
              </a:ext>
            </a:extLst>
          </a:blip>
          <a:srcRect/>
          <a:stretch>
            <a:fillRect/>
          </a:stretch>
        </p:blipFill>
        <p:spPr bwMode="auto">
          <a:xfrm rot="746061">
            <a:off x="1737310" y="39417"/>
            <a:ext cx="439719" cy="560288"/>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a:extLst>
              <a:ext uri="{FF2B5EF4-FFF2-40B4-BE49-F238E27FC236}">
                <a16:creationId xmlns:a16="http://schemas.microsoft.com/office/drawing/2014/main" id="{32500121-35A5-429F-8BB0-97CDF8CA9855}"/>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882913" y="204608"/>
            <a:ext cx="986345" cy="1161914"/>
          </a:xfrm>
          <a:prstGeom prst="rect">
            <a:avLst/>
          </a:prstGeom>
        </p:spPr>
      </p:pic>
      <p:sp>
        <p:nvSpPr>
          <p:cNvPr id="24" name="スライド番号プレースホルダー 4">
            <a:extLst>
              <a:ext uri="{FF2B5EF4-FFF2-40B4-BE49-F238E27FC236}">
                <a16:creationId xmlns:a16="http://schemas.microsoft.com/office/drawing/2014/main" id="{7A39CC0D-0B2B-4325-8B07-54D183B12ECE}"/>
              </a:ext>
            </a:extLst>
          </p:cNvPr>
          <p:cNvSpPr>
            <a:spLocks noGrp="1"/>
          </p:cNvSpPr>
          <p:nvPr>
            <p:ph type="sldNum" sz="quarter" idx="12"/>
          </p:nvPr>
        </p:nvSpPr>
        <p:spPr>
          <a:xfrm>
            <a:off x="8858342" y="7580"/>
            <a:ext cx="281865" cy="214135"/>
          </a:xfrm>
        </p:spPr>
        <p:txBody>
          <a:bodyPr/>
          <a:lstStyle/>
          <a:p>
            <a:fld id="{A0CC81D8-EA57-4D25-890D-63A2634034D3}" type="slidenum">
              <a:rPr kumimoji="1" lang="ja-JP" altLang="en-US" smtClean="0"/>
              <a:t>2</a:t>
            </a:fld>
            <a:endParaRPr kumimoji="1" lang="ja-JP" altLang="en-US" dirty="0"/>
          </a:p>
        </p:txBody>
      </p:sp>
    </p:spTree>
    <p:extLst>
      <p:ext uri="{BB962C8B-B14F-4D97-AF65-F5344CB8AC3E}">
        <p14:creationId xmlns:p14="http://schemas.microsoft.com/office/powerpoint/2010/main" val="2758884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3529503149"/>
              </p:ext>
            </p:extLst>
          </p:nvPr>
        </p:nvGraphicFramePr>
        <p:xfrm>
          <a:off x="61986" y="700948"/>
          <a:ext cx="8974510" cy="5765847"/>
        </p:xfrm>
        <a:graphic>
          <a:graphicData uri="http://schemas.openxmlformats.org/drawingml/2006/table">
            <a:tbl>
              <a:tblPr firstRow="1" bandRow="1">
                <a:tableStyleId>{616DA210-FB5B-4158-B5E0-FEB733F419BA}</a:tableStyleId>
              </a:tblPr>
              <a:tblGrid>
                <a:gridCol w="897451">
                  <a:extLst>
                    <a:ext uri="{9D8B030D-6E8A-4147-A177-3AD203B41FA5}">
                      <a16:colId xmlns:a16="http://schemas.microsoft.com/office/drawing/2014/main" val="20000"/>
                    </a:ext>
                  </a:extLst>
                </a:gridCol>
                <a:gridCol w="897451">
                  <a:extLst>
                    <a:ext uri="{9D8B030D-6E8A-4147-A177-3AD203B41FA5}">
                      <a16:colId xmlns:a16="http://schemas.microsoft.com/office/drawing/2014/main" val="20001"/>
                    </a:ext>
                  </a:extLst>
                </a:gridCol>
                <a:gridCol w="897451">
                  <a:extLst>
                    <a:ext uri="{9D8B030D-6E8A-4147-A177-3AD203B41FA5}">
                      <a16:colId xmlns:a16="http://schemas.microsoft.com/office/drawing/2014/main" val="20004"/>
                    </a:ext>
                  </a:extLst>
                </a:gridCol>
                <a:gridCol w="897451">
                  <a:extLst>
                    <a:ext uri="{9D8B030D-6E8A-4147-A177-3AD203B41FA5}">
                      <a16:colId xmlns:a16="http://schemas.microsoft.com/office/drawing/2014/main" val="20006"/>
                    </a:ext>
                  </a:extLst>
                </a:gridCol>
                <a:gridCol w="897451">
                  <a:extLst>
                    <a:ext uri="{9D8B030D-6E8A-4147-A177-3AD203B41FA5}">
                      <a16:colId xmlns:a16="http://schemas.microsoft.com/office/drawing/2014/main" val="20008"/>
                    </a:ext>
                  </a:extLst>
                </a:gridCol>
                <a:gridCol w="897451">
                  <a:extLst>
                    <a:ext uri="{9D8B030D-6E8A-4147-A177-3AD203B41FA5}">
                      <a16:colId xmlns:a16="http://schemas.microsoft.com/office/drawing/2014/main" val="1369089943"/>
                    </a:ext>
                  </a:extLst>
                </a:gridCol>
                <a:gridCol w="897451">
                  <a:extLst>
                    <a:ext uri="{9D8B030D-6E8A-4147-A177-3AD203B41FA5}">
                      <a16:colId xmlns:a16="http://schemas.microsoft.com/office/drawing/2014/main" val="3804996416"/>
                    </a:ext>
                  </a:extLst>
                </a:gridCol>
                <a:gridCol w="897451">
                  <a:extLst>
                    <a:ext uri="{9D8B030D-6E8A-4147-A177-3AD203B41FA5}">
                      <a16:colId xmlns:a16="http://schemas.microsoft.com/office/drawing/2014/main" val="2250729123"/>
                    </a:ext>
                  </a:extLst>
                </a:gridCol>
                <a:gridCol w="897451">
                  <a:extLst>
                    <a:ext uri="{9D8B030D-6E8A-4147-A177-3AD203B41FA5}">
                      <a16:colId xmlns:a16="http://schemas.microsoft.com/office/drawing/2014/main" val="4088023190"/>
                    </a:ext>
                  </a:extLst>
                </a:gridCol>
                <a:gridCol w="897451">
                  <a:extLst>
                    <a:ext uri="{9D8B030D-6E8A-4147-A177-3AD203B41FA5}">
                      <a16:colId xmlns:a16="http://schemas.microsoft.com/office/drawing/2014/main" val="2740971657"/>
                    </a:ext>
                  </a:extLst>
                </a:gridCol>
              </a:tblGrid>
              <a:tr h="594071">
                <a:tc>
                  <a:txBody>
                    <a:bodyPr/>
                    <a:lstStyle/>
                    <a:p>
                      <a:pPr algn="ctr"/>
                      <a:endParaRPr kumimoji="1" lang="ja-JP" altLang="en-US" sz="1100"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6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TS8230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dirty="0">
                          <a:latin typeface="Meiryo UI" panose="020B0604030504040204" pitchFamily="50" charset="-128"/>
                          <a:ea typeface="Meiryo UI" panose="020B0604030504040204" pitchFamily="50" charset="-128"/>
                        </a:rPr>
                        <a:t>TS8130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TS5030S</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685800" rtl="0" eaLnBrk="1" latinLnBrk="0" hangingPunct="1"/>
                      <a:r>
                        <a:rPr kumimoji="1" lang="en-US" altLang="ja-JP" sz="900" kern="1200" dirty="0">
                          <a:solidFill>
                            <a:schemeClr val="tx1"/>
                          </a:solidFill>
                          <a:latin typeface="Meiryo UI" panose="020B0604030504040204" pitchFamily="50" charset="-128"/>
                          <a:ea typeface="Meiryo UI" panose="020B0604030504040204" pitchFamily="50" charset="-128"/>
                          <a:cs typeface="+mn-cs"/>
                        </a:rPr>
                        <a:t>TS5130</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TS3130S</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TS3130</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TR7530</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TS203</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iX6830</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iP8730</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7640">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色ハイブリット</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色ハイブリット</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4</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4</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4</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algn="ct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独立</a:t>
                      </a: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4</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色ハイブリット</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algn="ct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独立</a:t>
                      </a: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色ハイブリット</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4800×1200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4800×1200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4800×1200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4800×1200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4800×1200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4800×1200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4800×1200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4800×1200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9600×2400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9600×2400</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640">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A3</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A3</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640">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80332">
                <a:tc>
                  <a:txBody>
                    <a:bodyPr/>
                    <a:lstStyle/>
                    <a:p>
                      <a:pPr algn="ctr"/>
                      <a:r>
                        <a:rPr kumimoji="1" lang="en-US" altLang="ja-JP" sz="900" dirty="0">
                          <a:latin typeface="Meiryo UI" panose="020B0604030504040204" pitchFamily="50" charset="-128"/>
                          <a:ea typeface="Meiryo UI" panose="020B0604030504040204" pitchFamily="50" charset="-128"/>
                        </a:rPr>
                        <a:t>4.3</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4.3</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2.5</a:t>
                      </a:r>
                      <a:r>
                        <a:rPr kumimoji="1" lang="ja-JP" altLang="en-US" sz="900" b="0" dirty="0">
                          <a:solidFill>
                            <a:schemeClr val="tx1"/>
                          </a:solidFill>
                          <a:latin typeface="Meiryo UI" panose="020B0604030504040204" pitchFamily="50" charset="-128"/>
                          <a:ea typeface="Meiryo UI" panose="020B0604030504040204" pitchFamily="50" charset="-128"/>
                        </a:rPr>
                        <a:t>型</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1.5</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モノクロ</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1.5</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モノクロ</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3.0</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136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背面給紙</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背面給紙</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背面給紙</a:t>
                      </a:r>
                      <a:r>
                        <a:rPr kumimoji="1" lang="en-US" altLang="ja-JP" sz="900" b="1" dirty="0">
                          <a:solidFill>
                            <a:schemeClr val="tx1"/>
                          </a:solidFill>
                          <a:effectLst/>
                          <a:latin typeface="Meiryo UI" panose="020B0604030504040204" pitchFamily="50" charset="-128"/>
                          <a:ea typeface="Meiryo UI" panose="020B0604030504040204" pitchFamily="50" charset="-128"/>
                        </a:rPr>
                        <a:t> </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背面給紙</a:t>
                      </a:r>
                      <a:r>
                        <a:rPr kumimoji="1" lang="en-US" altLang="ja-JP" sz="900" b="0" dirty="0">
                          <a:solidFill>
                            <a:schemeClr val="tx1"/>
                          </a:solidFill>
                          <a:latin typeface="Meiryo UI" panose="020B0604030504040204" pitchFamily="50" charset="-128"/>
                          <a:ea typeface="Meiryo UI" panose="020B0604030504040204" pitchFamily="50" charset="-128"/>
                        </a:rPr>
                        <a:t>/</a:t>
                      </a:r>
                    </a:p>
                    <a:p>
                      <a:pPr algn="ctr"/>
                      <a:r>
                        <a:rPr kumimoji="1" lang="ja-JP" altLang="en-US" sz="900" b="0" dirty="0">
                          <a:solidFill>
                            <a:schemeClr val="tx1"/>
                          </a:solidFill>
                          <a:latin typeface="Meiryo UI" panose="020B0604030504040204" pitchFamily="50" charset="-128"/>
                          <a:ea typeface="Meiryo UI" panose="020B0604030504040204" pitchFamily="50" charset="-128"/>
                        </a:rPr>
                        <a:t>前面カセット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背面給紙</a:t>
                      </a:r>
                      <a:r>
                        <a:rPr kumimoji="1" lang="en-US" altLang="ja-JP" sz="900" b="0" dirty="0">
                          <a:solidFill>
                            <a:schemeClr val="tx1"/>
                          </a:solidFill>
                          <a:latin typeface="Meiryo UI" panose="020B0604030504040204" pitchFamily="50" charset="-128"/>
                          <a:ea typeface="Meiryo UI" panose="020B0604030504040204" pitchFamily="50" charset="-128"/>
                        </a:rPr>
                        <a:t>/</a:t>
                      </a:r>
                    </a:p>
                    <a:p>
                      <a:pPr algn="ctr"/>
                      <a:r>
                        <a:rPr kumimoji="1" lang="ja-JP" altLang="en-US" sz="900" b="0" dirty="0">
                          <a:solidFill>
                            <a:schemeClr val="tx1"/>
                          </a:solidFill>
                          <a:latin typeface="Meiryo UI" panose="020B0604030504040204" pitchFamily="50" charset="-128"/>
                          <a:ea typeface="Meiryo UI" panose="020B0604030504040204" pitchFamily="50" charset="-128"/>
                        </a:rPr>
                        <a:t>前面カセット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7640">
                <a:tc>
                  <a:txBody>
                    <a:bodyPr/>
                    <a:lstStyle/>
                    <a:p>
                      <a:pPr algn="ctr"/>
                      <a:r>
                        <a:rPr kumimoji="1" lang="ja-JP" altLang="en-US" sz="900" dirty="0">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3374379"/>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err="1">
                          <a:latin typeface="Meiryo UI" panose="020B0604030504040204" pitchFamily="50" charset="-128"/>
                          <a:ea typeface="Meiryo UI" panose="020B0604030504040204" pitchFamily="50" charset="-128"/>
                        </a:rPr>
                        <a:t>PictBridge</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5911970"/>
                  </a:ext>
                </a:extLst>
              </a:tr>
              <a:tr h="297640">
                <a:tc>
                  <a:txBody>
                    <a:bodyPr/>
                    <a:lstStyle/>
                    <a:p>
                      <a:pPr algn="ctr"/>
                      <a:r>
                        <a:rPr kumimoji="1" lang="ja-JP" altLang="en-US" sz="900" dirty="0">
                          <a:latin typeface="Meiryo UI" panose="020B0604030504040204" pitchFamily="50" charset="-128"/>
                          <a:ea typeface="Meiryo UI" panose="020B0604030504040204" pitchFamily="50" charset="-128"/>
                        </a:rPr>
                        <a:t>コピー</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コピー</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92274"/>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無線接続</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無線接続</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USB</a:t>
                      </a:r>
                      <a:r>
                        <a:rPr kumimoji="1" lang="ja-JP" altLang="en-US" sz="900" b="0" dirty="0">
                          <a:solidFill>
                            <a:schemeClr val="tx1"/>
                          </a:solidFill>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・有線接続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871866"/>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a:t>
                      </a:r>
                      <a:endParaRPr kumimoji="1" lang="ja-JP" altLang="en-US" sz="900" b="0" dirty="0">
                        <a:solidFill>
                          <a:schemeClr val="tx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ファックス</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ADF</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4571339"/>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19.4</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19.4</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15.8</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19.5</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21.7</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21.7</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a:t>
                      </a:r>
                      <a:r>
                        <a:rPr kumimoji="1" lang="en-US" altLang="ja-JP" sz="900" dirty="0">
                          <a:latin typeface="Meiryo UI" panose="020B0604030504040204" pitchFamily="50" charset="-128"/>
                          <a:ea typeface="Meiryo UI" panose="020B0604030504040204" pitchFamily="50" charset="-128"/>
                        </a:rPr>
                        <a:t>17.6</a:t>
                      </a:r>
                      <a:r>
                        <a:rPr kumimoji="1" lang="ja-JP" altLang="en-US" sz="900" dirty="0">
                          <a:latin typeface="Meiryo UI" panose="020B0604030504040204" pitchFamily="50" charset="-128"/>
                          <a:ea typeface="Meiryo UI" panose="020B0604030504040204" pitchFamily="50" charset="-128"/>
                        </a:rPr>
                        <a:t>約円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21.7</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15.8</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a:t>
                      </a:r>
                      <a:r>
                        <a:rPr kumimoji="1" lang="en-US" altLang="ja-JP" sz="900" dirty="0">
                          <a:latin typeface="Meiryo UI" panose="020B0604030504040204" pitchFamily="50" charset="-128"/>
                          <a:ea typeface="Meiryo UI" panose="020B0604030504040204" pitchFamily="50" charset="-128"/>
                        </a:rPr>
                        <a:t>17.3</a:t>
                      </a:r>
                      <a:r>
                        <a:rPr kumimoji="1" lang="ja-JP" altLang="en-US" sz="900" dirty="0">
                          <a:latin typeface="Meiryo UI" panose="020B0604030504040204" pitchFamily="50" charset="-128"/>
                          <a:ea typeface="Meiryo UI" panose="020B0604030504040204" pitchFamily="50" charset="-128"/>
                        </a:rPr>
                        <a:t>約円</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1374887"/>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18</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18</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33</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36</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52</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52</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31</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52</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30</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7579282"/>
                  </a:ext>
                </a:extLst>
              </a:tr>
              <a:tr h="31079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373×319×140</a:t>
                      </a:r>
                      <a:r>
                        <a:rPr kumimoji="1" lang="ja-JP" altLang="en-US" sz="900" dirty="0">
                          <a:latin typeface="Meiryo UI" panose="020B0604030504040204" pitchFamily="50" charset="-128"/>
                          <a:ea typeface="Meiryo UI" panose="020B0604030504040204" pitchFamily="50" charset="-128"/>
                        </a:rPr>
                        <a:t>　</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372×324×139</a:t>
                      </a:r>
                      <a:r>
                        <a:rPr kumimoji="1" lang="ja-JP" altLang="en-US" sz="900" dirty="0">
                          <a:latin typeface="Meiryo UI" panose="020B0604030504040204" pitchFamily="50" charset="-128"/>
                          <a:ea typeface="Meiryo UI" panose="020B0604030504040204" pitchFamily="50" charset="-128"/>
                        </a:rPr>
                        <a:t>　</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372×315×126</a:t>
                      </a:r>
                      <a:endParaRPr kumimoji="1" lang="ja-JP" altLang="en-US" sz="900" b="0" dirty="0">
                        <a:solidFill>
                          <a:schemeClr val="tx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425×315×147</a:t>
                      </a:r>
                      <a:endParaRPr kumimoji="1" lang="ja-JP" altLang="en-US" sz="900" b="0" dirty="0">
                        <a:solidFill>
                          <a:schemeClr val="tx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435×316×145</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435×316×145</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438×350×190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426×255×131</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a:latin typeface="Meiryo UI" panose="020B0604030504040204" pitchFamily="50" charset="-128"/>
                          <a:ea typeface="Meiryo UI" panose="020B0604030504040204" pitchFamily="50" charset="-128"/>
                        </a:rPr>
                        <a:t>583×310×159</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590×331×159</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6566155"/>
                  </a:ext>
                </a:extLst>
              </a:tr>
              <a:tr h="297640">
                <a:tc>
                  <a:txBody>
                    <a:bodyPr/>
                    <a:lstStyle/>
                    <a:p>
                      <a:pPr algn="ctr"/>
                      <a:r>
                        <a:rPr kumimoji="1" lang="ja-JP" altLang="en-US" sz="1200" b="1" dirty="0">
                          <a:solidFill>
                            <a:srgbClr val="FF0000"/>
                          </a:solidFill>
                          <a:latin typeface="Meiryo UI" panose="020B0604030504040204" pitchFamily="50" charset="-128"/>
                          <a:ea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rPr>
                        <a:t>00,000</a:t>
                      </a:r>
                      <a:endParaRPr kumimoji="1" lang="ja-JP" altLang="en-US" sz="800" b="1" dirty="0">
                        <a:solidFill>
                          <a:srgbClr val="FF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8839"/>
                  </a:ext>
                </a:extLst>
              </a:tr>
            </a:tbl>
          </a:graphicData>
        </a:graphic>
      </p:graphicFrame>
      <p:sp>
        <p:nvSpPr>
          <p:cNvPr id="13" name="テキスト ボックス 12"/>
          <p:cNvSpPr txBox="1"/>
          <p:nvPr/>
        </p:nvSpPr>
        <p:spPr>
          <a:xfrm>
            <a:off x="5787900" y="142615"/>
            <a:ext cx="3203249" cy="403957"/>
          </a:xfrm>
          <a:prstGeom prst="rect">
            <a:avLst/>
          </a:prstGeom>
          <a:noFill/>
        </p:spPr>
        <p:txBody>
          <a:bodyPr wrap="square" spcCol="36000" rtlCol="0">
            <a:spAutoFit/>
          </a:bodyPr>
          <a:lstStyle/>
          <a:p>
            <a:r>
              <a:rPr lang="ja-JP" altLang="en-US" sz="675" b="1" dirty="0">
                <a:solidFill>
                  <a:srgbClr val="FF0000"/>
                </a:solidFill>
                <a:latin typeface="メイリオ" panose="020B0604030504040204" pitchFamily="50" charset="-128"/>
                <a:ea typeface="メイリオ" panose="020B0604030504040204" pitchFamily="50" charset="-128"/>
              </a:rPr>
              <a:t>旧製品</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は、お安くなっておりますが、</a:t>
            </a:r>
            <a:r>
              <a:rPr lang="ja-JP" altLang="en-US" sz="675" b="1" dirty="0">
                <a:solidFill>
                  <a:srgbClr val="FF0000"/>
                </a:solidFill>
                <a:latin typeface="メイリオ" panose="020B0604030504040204" pitchFamily="50" charset="-128"/>
                <a:ea typeface="メイリオ" panose="020B0604030504040204" pitchFamily="50" charset="-128"/>
              </a:rPr>
              <a:t>在庫限りで終了</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です。</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ご注意</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 </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 すべてのプリンターは、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ケーブルをパソコンと接続すれば</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印刷することができます。</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ケーブルは別売りです。　　　　　　</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1487" y="6515696"/>
            <a:ext cx="7777147" cy="196208"/>
          </a:xfrm>
          <a:prstGeom prst="rect">
            <a:avLst/>
          </a:prstGeom>
          <a:noFill/>
        </p:spPr>
        <p:txBody>
          <a:bodyPr wrap="square" spcCol="36000" rtlCol="0">
            <a:spAutoFit/>
          </a:bodyPr>
          <a:lstStyle/>
          <a:p>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インクコストは、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L</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版印刷・大容量で記載しています。印刷スピードは、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L</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版</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1</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枚分です。商品の詳細は、メーカーウェブサイトまたはカタログにてご確認ください。</a:t>
            </a:r>
          </a:p>
        </p:txBody>
      </p:sp>
      <p:pic>
        <p:nvPicPr>
          <p:cNvPr id="39" name="図 56" descr="C:\Users\Kawamura\Desktop\WDﾛｺﾞ\ﾊﾟｿｺﾝ紺.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9510"/>
            <a:ext cx="999455" cy="222763"/>
          </a:xfrm>
          <a:prstGeom prst="rect">
            <a:avLst/>
          </a:prstGeom>
          <a:noFill/>
          <a:ln w="9525">
            <a:noFill/>
            <a:miter lim="800000"/>
            <a:headEnd/>
            <a:tailEnd/>
          </a:ln>
        </p:spPr>
      </p:pic>
      <p:grpSp>
        <p:nvGrpSpPr>
          <p:cNvPr id="8" name="グループ化 7"/>
          <p:cNvGrpSpPr/>
          <p:nvPr/>
        </p:nvGrpSpPr>
        <p:grpSpPr>
          <a:xfrm>
            <a:off x="1154120" y="208689"/>
            <a:ext cx="1356744" cy="233922"/>
            <a:chOff x="197083" y="402800"/>
            <a:chExt cx="1808992" cy="311896"/>
          </a:xfrm>
        </p:grpSpPr>
        <p:sp>
          <p:nvSpPr>
            <p:cNvPr id="10" name="テキスト ボックス 9"/>
            <p:cNvSpPr txBox="1"/>
            <p:nvPr/>
          </p:nvSpPr>
          <p:spPr>
            <a:xfrm>
              <a:off x="200360" y="405623"/>
              <a:ext cx="1805715" cy="307776"/>
            </a:xfrm>
            <a:prstGeom prst="rect">
              <a:avLst/>
            </a:prstGeom>
            <a:noFill/>
          </p:spPr>
          <p:txBody>
            <a:bodyPr wrap="square" lIns="0" tIns="0" rIns="0" bIns="0" rtlCol="0">
              <a:spAutoFit/>
            </a:bodyPr>
            <a:lstStyle/>
            <a:p>
              <a:r>
                <a:rPr lang="ja-JP" altLang="en-US" sz="1500" b="1" dirty="0">
                  <a:ln w="101600" cmpd="sng">
                    <a:solidFill>
                      <a:srgbClr val="FFC000"/>
                    </a:solidFill>
                  </a:ln>
                  <a:solidFill>
                    <a:srgbClr val="F7C60F"/>
                  </a:solidFill>
                  <a:latin typeface="メイリオ" panose="020B0604030504040204" pitchFamily="50" charset="-128"/>
                  <a:ea typeface="メイリオ" panose="020B0604030504040204" pitchFamily="50" charset="-128"/>
                </a:rPr>
                <a:t>比べて選べる！　</a:t>
              </a:r>
              <a:endParaRPr lang="en-US" altLang="ja-JP" sz="1500" b="1" dirty="0">
                <a:ln w="101600" cmpd="sng">
                  <a:solidFill>
                    <a:srgbClr val="FFC000"/>
                  </a:solidFill>
                </a:ln>
                <a:solidFill>
                  <a:srgbClr val="F7C60F"/>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197083" y="402800"/>
              <a:ext cx="1781970" cy="311896"/>
              <a:chOff x="194433" y="681658"/>
              <a:chExt cx="1781970" cy="311896"/>
            </a:xfrm>
          </p:grpSpPr>
          <p:sp>
            <p:nvSpPr>
              <p:cNvPr id="35" name="テキスト ボックス 34"/>
              <p:cNvSpPr txBox="1"/>
              <p:nvPr/>
            </p:nvSpPr>
            <p:spPr>
              <a:xfrm>
                <a:off x="195214" y="685778"/>
                <a:ext cx="1781189" cy="307776"/>
              </a:xfrm>
              <a:prstGeom prst="rect">
                <a:avLst/>
              </a:prstGeom>
              <a:noFill/>
            </p:spPr>
            <p:txBody>
              <a:bodyPr wrap="square" lIns="0" tIns="0" rIns="0" bIns="0" rtlCol="0">
                <a:spAutoFit/>
              </a:bodyPr>
              <a:lstStyle/>
              <a:p>
                <a:r>
                  <a:rPr lang="ja-JP" altLang="en-US" sz="1500" b="1" dirty="0">
                    <a:ln w="53975" cmpd="sng">
                      <a:solidFill>
                        <a:schemeClr val="bg1"/>
                      </a:solidFill>
                    </a:ln>
                    <a:solidFill>
                      <a:srgbClr val="F7FAF0"/>
                    </a:solidFill>
                    <a:latin typeface="メイリオ" panose="020B0604030504040204" pitchFamily="50" charset="-128"/>
                    <a:ea typeface="メイリオ" panose="020B0604030504040204" pitchFamily="50" charset="-128"/>
                  </a:rPr>
                  <a:t>比べて選べる！　</a:t>
                </a:r>
                <a:endParaRPr lang="en-US" altLang="ja-JP" sz="1500" b="1" dirty="0">
                  <a:ln w="53975" cmpd="sng">
                    <a:solidFill>
                      <a:schemeClr val="bg1"/>
                    </a:solidFill>
                  </a:ln>
                  <a:solidFill>
                    <a:srgbClr val="F7FAF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94433" y="681658"/>
                <a:ext cx="1781190" cy="307776"/>
              </a:xfrm>
              <a:prstGeom prst="rect">
                <a:avLst/>
              </a:prstGeom>
              <a:noFill/>
            </p:spPr>
            <p:txBody>
              <a:bodyPr wrap="square" lIns="0" tIns="0" rIns="0" bIns="0" rtlCol="0">
                <a:spAutoFit/>
              </a:bodyPr>
              <a:lstStyle/>
              <a:p>
                <a:r>
                  <a:rPr lang="ja-JP" altLang="en-US" sz="1500" dirty="0">
                    <a:ln w="15875">
                      <a:solidFill>
                        <a:srgbClr val="295AA5"/>
                      </a:solidFill>
                    </a:ln>
                    <a:solidFill>
                      <a:srgbClr val="295AA5"/>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比べて選べる！</a:t>
                </a:r>
                <a:endParaRPr lang="en-US" altLang="ja-JP" sz="1500" dirty="0">
                  <a:ln w="15875">
                    <a:solidFill>
                      <a:srgbClr val="295AA5"/>
                    </a:solidFill>
                  </a:ln>
                  <a:solidFill>
                    <a:srgbClr val="295AA5"/>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grpSp>
      <p:grpSp>
        <p:nvGrpSpPr>
          <p:cNvPr id="46" name="グループ化 45"/>
          <p:cNvGrpSpPr/>
          <p:nvPr/>
        </p:nvGrpSpPr>
        <p:grpSpPr>
          <a:xfrm>
            <a:off x="2621913" y="187373"/>
            <a:ext cx="3298961" cy="424536"/>
            <a:chOff x="148307" y="421395"/>
            <a:chExt cx="1934353" cy="566048"/>
          </a:xfrm>
        </p:grpSpPr>
        <p:sp>
          <p:nvSpPr>
            <p:cNvPr id="47" name="テキスト ボックス 46"/>
            <p:cNvSpPr txBox="1"/>
            <p:nvPr/>
          </p:nvSpPr>
          <p:spPr>
            <a:xfrm>
              <a:off x="153316" y="433446"/>
              <a:ext cx="1883541" cy="553997"/>
            </a:xfrm>
            <a:prstGeom prst="rect">
              <a:avLst/>
            </a:prstGeom>
            <a:noFill/>
          </p:spPr>
          <p:txBody>
            <a:bodyPr wrap="square" lIns="0" tIns="0" rIns="0" bIns="0" rtlCol="0">
              <a:spAutoFit/>
            </a:bodyPr>
            <a:lstStyle/>
            <a:p>
              <a:r>
                <a:rPr lang="ja-JP" altLang="en-US" sz="2700" b="1" dirty="0">
                  <a:ln w="104775" cmpd="sng">
                    <a:solidFill>
                      <a:srgbClr val="FFC000"/>
                    </a:solidFill>
                  </a:ln>
                  <a:solidFill>
                    <a:srgbClr val="F7C60F"/>
                  </a:solidFill>
                  <a:latin typeface="メイリオ" panose="020B0604030504040204" pitchFamily="50" charset="-128"/>
                  <a:ea typeface="メイリオ" panose="020B0604030504040204" pitchFamily="50" charset="-128"/>
                </a:rPr>
                <a:t>プリンター早見表①</a:t>
              </a:r>
              <a:endParaRPr lang="en-US" altLang="ja-JP" sz="2700" b="1" dirty="0">
                <a:ln w="104775" cmpd="sng">
                  <a:solidFill>
                    <a:srgbClr val="FFC000"/>
                  </a:solidFill>
                </a:ln>
                <a:solidFill>
                  <a:srgbClr val="F7C60F"/>
                </a:solidFill>
                <a:latin typeface="メイリオ" panose="020B0604030504040204" pitchFamily="50" charset="-128"/>
                <a:ea typeface="メイリオ" panose="020B0604030504040204" pitchFamily="50" charset="-128"/>
              </a:endParaRPr>
            </a:p>
          </p:txBody>
        </p:sp>
        <p:grpSp>
          <p:nvGrpSpPr>
            <p:cNvPr id="48" name="グループ化 47"/>
            <p:cNvGrpSpPr/>
            <p:nvPr/>
          </p:nvGrpSpPr>
          <p:grpSpPr>
            <a:xfrm>
              <a:off x="148307" y="421395"/>
              <a:ext cx="1934353" cy="556579"/>
              <a:chOff x="145657" y="700253"/>
              <a:chExt cx="1934353" cy="556579"/>
            </a:xfrm>
          </p:grpSpPr>
          <p:sp>
            <p:nvSpPr>
              <p:cNvPr id="49" name="テキスト ボックス 48"/>
              <p:cNvSpPr txBox="1"/>
              <p:nvPr/>
            </p:nvSpPr>
            <p:spPr>
              <a:xfrm>
                <a:off x="151967" y="702834"/>
                <a:ext cx="1928043" cy="553998"/>
              </a:xfrm>
              <a:prstGeom prst="rect">
                <a:avLst/>
              </a:prstGeom>
              <a:noFill/>
            </p:spPr>
            <p:txBody>
              <a:bodyPr wrap="square" lIns="0" tIns="0" rIns="0" bIns="0" rtlCol="0">
                <a:spAutoFit/>
              </a:bodyPr>
              <a:lstStyle/>
              <a:p>
                <a:r>
                  <a:rPr lang="ja-JP" altLang="en-US" sz="2700" b="1" dirty="0">
                    <a:ln w="38100" cmpd="sng">
                      <a:solidFill>
                        <a:schemeClr val="bg1"/>
                      </a:solidFill>
                    </a:ln>
                    <a:solidFill>
                      <a:schemeClr val="bg1"/>
                    </a:solidFill>
                    <a:latin typeface="メイリオ" panose="020B0604030504040204" pitchFamily="50" charset="-128"/>
                    <a:ea typeface="メイリオ" panose="020B0604030504040204" pitchFamily="50" charset="-128"/>
                  </a:rPr>
                  <a:t>プリンター早見表①</a:t>
                </a:r>
                <a:endParaRPr lang="en-US" altLang="ja-JP" sz="2700" b="1" dirty="0">
                  <a:ln w="38100" cmpd="sng">
                    <a:solidFill>
                      <a:schemeClr val="bg1"/>
                    </a:solidFill>
                  </a:ln>
                  <a:solidFill>
                    <a:schemeClr val="bg1"/>
                  </a:solidFill>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45657" y="700253"/>
                <a:ext cx="1899992" cy="553998"/>
              </a:xfrm>
              <a:prstGeom prst="rect">
                <a:avLst/>
              </a:prstGeom>
              <a:noFill/>
            </p:spPr>
            <p:txBody>
              <a:bodyPr wrap="square" lIns="0" tIns="0" rIns="0" bIns="0" rtlCol="0">
                <a:spAutoFit/>
              </a:bodyPr>
              <a:lstStyle/>
              <a:p>
                <a:r>
                  <a:rPr lang="ja-JP" altLang="en-US" sz="2700" dirty="0">
                    <a:ln w="15875">
                      <a:solidFill>
                        <a:srgbClr val="DD3457"/>
                      </a:solidFill>
                    </a:ln>
                    <a:solidFill>
                      <a:srgbClr val="DD3457"/>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プリンター早見表①</a:t>
                </a:r>
                <a:endParaRPr lang="en-US" altLang="ja-JP" sz="2700" dirty="0">
                  <a:ln w="15875">
                    <a:solidFill>
                      <a:srgbClr val="DD3457"/>
                    </a:solidFill>
                  </a:ln>
                  <a:solidFill>
                    <a:srgbClr val="DD3457"/>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grpSp>
      </p:grpSp>
      <p:sp>
        <p:nvSpPr>
          <p:cNvPr id="41" name="テキスト ボックス 40"/>
          <p:cNvSpPr txBox="1"/>
          <p:nvPr/>
        </p:nvSpPr>
        <p:spPr>
          <a:xfrm>
            <a:off x="8747040" y="6726836"/>
            <a:ext cx="421910" cy="196208"/>
          </a:xfrm>
          <a:prstGeom prst="rect">
            <a:avLst/>
          </a:prstGeom>
          <a:noFill/>
        </p:spPr>
        <p:txBody>
          <a:bodyPr wrap="non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2018</a:t>
            </a:r>
            <a:endPar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51" name="スライド番号プレースホルダー 14"/>
          <p:cNvSpPr>
            <a:spLocks noGrp="1"/>
          </p:cNvSpPr>
          <p:nvPr>
            <p:ph type="sldNum" sz="quarter" idx="12"/>
          </p:nvPr>
        </p:nvSpPr>
        <p:spPr>
          <a:xfrm>
            <a:off x="8975377" y="11125"/>
            <a:ext cx="168623" cy="198514"/>
          </a:xfrm>
        </p:spPr>
        <p:txBody>
          <a:bodyPr vert="horz" lIns="0" tIns="0" rIns="0" bIns="0" rtlCol="0" anchor="ctr"/>
          <a:lstStyle/>
          <a:p>
            <a:pPr algn="ctr"/>
            <a:r>
              <a:rPr lang="en-US" altLang="ja-JP" dirty="0">
                <a:latin typeface="メイリオ" panose="020B0604030504040204" pitchFamily="50" charset="-128"/>
                <a:ea typeface="メイリオ" panose="020B0604030504040204" pitchFamily="50" charset="-128"/>
              </a:rPr>
              <a:t>3</a:t>
            </a:r>
            <a:endParaRPr kumimoji="1" lang="ja-JP" altLang="en-US" dirty="0">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77A0106B-8576-42AB-897C-DAB1D7C17FD4}"/>
              </a:ext>
            </a:extLst>
          </p:cNvPr>
          <p:cNvGrpSpPr/>
          <p:nvPr/>
        </p:nvGrpSpPr>
        <p:grpSpPr>
          <a:xfrm>
            <a:off x="47251" y="338356"/>
            <a:ext cx="1085190" cy="224607"/>
            <a:chOff x="47251" y="264155"/>
            <a:chExt cx="1085190" cy="278442"/>
          </a:xfrm>
        </p:grpSpPr>
        <p:sp>
          <p:nvSpPr>
            <p:cNvPr id="14" name="角丸四角形 13"/>
            <p:cNvSpPr/>
            <p:nvPr/>
          </p:nvSpPr>
          <p:spPr>
            <a:xfrm>
              <a:off x="47251" y="264155"/>
              <a:ext cx="1006974" cy="27844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5" name="テキスト ボックス 44"/>
            <p:cNvSpPr txBox="1"/>
            <p:nvPr/>
          </p:nvSpPr>
          <p:spPr>
            <a:xfrm>
              <a:off x="50757" y="270436"/>
              <a:ext cx="1081684" cy="253916"/>
            </a:xfrm>
            <a:prstGeom prst="rect">
              <a:avLst/>
            </a:prstGeom>
            <a:noFill/>
          </p:spPr>
          <p:txBody>
            <a:bodyPr wrap="square" spcCol="36000" rtlCol="0">
              <a:spAutoFit/>
            </a:bodyPr>
            <a:lstStyle/>
            <a:p>
              <a:r>
                <a:rPr lang="ja-JP" altLang="en-US" sz="1050" b="1" dirty="0">
                  <a:latin typeface="メイリオ" panose="020B0604030504040204" pitchFamily="50" charset="-128"/>
                  <a:ea typeface="メイリオ" panose="020B0604030504040204" pitchFamily="50" charset="-128"/>
                </a:rPr>
                <a:t>キヤノン製品</a:t>
              </a:r>
              <a:endParaRPr lang="en-US" altLang="ja-JP" sz="1050" b="1" dirty="0">
                <a:latin typeface="メイリオ" panose="020B0604030504040204" pitchFamily="50" charset="-128"/>
                <a:ea typeface="メイリオ" panose="020B0604030504040204" pitchFamily="50" charset="-128"/>
              </a:endParaRPr>
            </a:p>
          </p:txBody>
        </p:sp>
      </p:grpSp>
      <p:sp>
        <p:nvSpPr>
          <p:cNvPr id="15" name="テキスト ボックス 14"/>
          <p:cNvSpPr txBox="1"/>
          <p:nvPr/>
        </p:nvSpPr>
        <p:spPr>
          <a:xfrm>
            <a:off x="-1610518" y="6317109"/>
            <a:ext cx="1504198" cy="507831"/>
          </a:xfrm>
          <a:prstGeom prst="rect">
            <a:avLst/>
          </a:prstGeom>
          <a:solidFill>
            <a:schemeClr val="bg1"/>
          </a:solidFill>
        </p:spPr>
        <p:txBody>
          <a:bodyPr wrap="square" rtlCol="0">
            <a:spAutoFit/>
          </a:bodyPr>
          <a:lstStyle/>
          <a:p>
            <a:r>
              <a:rPr lang="en-US" altLang="ja-JP" sz="1350" dirty="0"/>
              <a:t>2018.11.7</a:t>
            </a:r>
            <a:r>
              <a:rPr lang="ja-JP" altLang="en-US" sz="1350" dirty="0"/>
              <a:t>現在の</a:t>
            </a:r>
            <a:endParaRPr lang="en-US" altLang="ja-JP" sz="1350" dirty="0"/>
          </a:p>
          <a:p>
            <a:r>
              <a:rPr lang="ja-JP" altLang="en-US" sz="1350" dirty="0"/>
              <a:t>価格↓ ↓  ↓ ↓ ↓</a:t>
            </a:r>
          </a:p>
        </p:txBody>
      </p:sp>
      <p:pic>
        <p:nvPicPr>
          <p:cNvPr id="20" name="図 19" descr="電子機器, プリンター が含まれている画像&#10;&#10;非常に高い精度で生成された説明">
            <a:extLst>
              <a:ext uri="{FF2B5EF4-FFF2-40B4-BE49-F238E27FC236}">
                <a16:creationId xmlns:a16="http://schemas.microsoft.com/office/drawing/2014/main" id="{BD18226D-B6C2-4421-8889-E4F56A9ECC31}"/>
              </a:ext>
            </a:extLst>
          </p:cNvPr>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7297263" y="914499"/>
            <a:ext cx="792000" cy="322567"/>
          </a:xfrm>
          <a:prstGeom prst="rect">
            <a:avLst/>
          </a:prstGeom>
        </p:spPr>
      </p:pic>
      <p:pic>
        <p:nvPicPr>
          <p:cNvPr id="24" name="図 23" descr="プリンター, 電子機器, 自動車, 黒 が含まれている画像&#10;&#10;非常に高い精度で生成された説明">
            <a:extLst>
              <a:ext uri="{FF2B5EF4-FFF2-40B4-BE49-F238E27FC236}">
                <a16:creationId xmlns:a16="http://schemas.microsoft.com/office/drawing/2014/main" id="{C0572C57-B480-448E-83D8-6403E6E475D8}"/>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2934163" y="900485"/>
            <a:ext cx="633967" cy="324000"/>
          </a:xfrm>
          <a:prstGeom prst="rect">
            <a:avLst/>
          </a:prstGeom>
        </p:spPr>
      </p:pic>
      <p:pic>
        <p:nvPicPr>
          <p:cNvPr id="2050" name="Picture 2" descr="http://suk.personal.fujitsu.com/fjpline/opn/product/img/PIXUSTS8130BK.jpg">
            <a:extLst>
              <a:ext uri="{FF2B5EF4-FFF2-40B4-BE49-F238E27FC236}">
                <a16:creationId xmlns:a16="http://schemas.microsoft.com/office/drawing/2014/main" id="{F4463A36-4CBD-4E18-878D-1468943CFDE4}"/>
              </a:ext>
            </a:extLst>
          </p:cNvPr>
          <p:cNvPicPr>
            <a:picLocks noChangeAspect="1" noChangeArrowheads="1"/>
          </p:cNvPicPr>
          <p:nvPr/>
        </p:nvPicPr>
        <p:blipFill rotWithShape="1">
          <a:blip r:embed="rId6" cstate="print">
            <a:extLst>
              <a:ext uri="{28A0092B-C50C-407E-A947-70E740481C1C}">
                <a14:useLocalDpi xmlns:a14="http://schemas.microsoft.com/office/drawing/2010/main"/>
              </a:ext>
            </a:extLst>
          </a:blip>
          <a:srcRect/>
          <a:stretch/>
        </p:blipFill>
        <p:spPr bwMode="auto">
          <a:xfrm>
            <a:off x="1220805" y="918485"/>
            <a:ext cx="476196" cy="288000"/>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5D50B178-6F23-4D1E-B4CA-466CAC774DF6}"/>
              </a:ext>
            </a:extLst>
          </p:cNvPr>
          <p:cNvSpPr txBox="1"/>
          <p:nvPr/>
        </p:nvSpPr>
        <p:spPr>
          <a:xfrm>
            <a:off x="118156" y="737060"/>
            <a:ext cx="240159" cy="123111"/>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grpSp>
        <p:nvGrpSpPr>
          <p:cNvPr id="17" name="グループ化 16">
            <a:extLst>
              <a:ext uri="{FF2B5EF4-FFF2-40B4-BE49-F238E27FC236}">
                <a16:creationId xmlns:a16="http://schemas.microsoft.com/office/drawing/2014/main" id="{CEED1981-68DD-4BC5-A7EB-26D4680149A2}"/>
              </a:ext>
            </a:extLst>
          </p:cNvPr>
          <p:cNvGrpSpPr/>
          <p:nvPr/>
        </p:nvGrpSpPr>
        <p:grpSpPr>
          <a:xfrm>
            <a:off x="223463" y="1669019"/>
            <a:ext cx="614951" cy="144001"/>
            <a:chOff x="932713" y="1563337"/>
            <a:chExt cx="614951" cy="144001"/>
          </a:xfrm>
        </p:grpSpPr>
        <p:sp>
          <p:nvSpPr>
            <p:cNvPr id="42" name="正方形/長方形 41">
              <a:extLst>
                <a:ext uri="{FF2B5EF4-FFF2-40B4-BE49-F238E27FC236}">
                  <a16:creationId xmlns:a16="http://schemas.microsoft.com/office/drawing/2014/main" id="{15D426B3-58D6-46CB-A969-EE5B7408DBEA}"/>
                </a:ext>
              </a:extLst>
            </p:cNvPr>
            <p:cNvSpPr/>
            <p:nvPr/>
          </p:nvSpPr>
          <p:spPr>
            <a:xfrm>
              <a:off x="932713" y="1563338"/>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0DF3F002-5A19-4782-B086-44830DF1385A}"/>
                </a:ext>
              </a:extLst>
            </p:cNvPr>
            <p:cNvSpPr/>
            <p:nvPr/>
          </p:nvSpPr>
          <p:spPr>
            <a:xfrm>
              <a:off x="1168180" y="1563338"/>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39BE1AC4-FFE8-4F34-B6F3-872CFD18241A}"/>
                </a:ext>
              </a:extLst>
            </p:cNvPr>
            <p:cNvSpPr/>
            <p:nvPr/>
          </p:nvSpPr>
          <p:spPr>
            <a:xfrm>
              <a:off x="1403648" y="1563337"/>
              <a:ext cx="144016" cy="144000"/>
            </a:xfrm>
            <a:prstGeom prst="rect">
              <a:avLst/>
            </a:prstGeom>
            <a:solidFill>
              <a:srgbClr val="FF0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052" name="Picture 4" descr="https://images-na.ssl-images-amazon.com/images/I/81yI%2BorBVRL._SL1500_.jpg">
            <a:extLst>
              <a:ext uri="{FF2B5EF4-FFF2-40B4-BE49-F238E27FC236}">
                <a16:creationId xmlns:a16="http://schemas.microsoft.com/office/drawing/2014/main" id="{CC213A96-D4E8-4C94-9C42-E127F706604A}"/>
              </a:ext>
            </a:extLst>
          </p:cNvPr>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290699" y="918485"/>
            <a:ext cx="506373" cy="288000"/>
          </a:xfrm>
          <a:prstGeom prst="rect">
            <a:avLst/>
          </a:prstGeom>
          <a:noFill/>
          <a:extLst>
            <a:ext uri="{909E8E84-426E-40DD-AFC4-6F175D3DCCD1}">
              <a14:hiddenFill xmlns:a14="http://schemas.microsoft.com/office/drawing/2010/main">
                <a:solidFill>
                  <a:srgbClr val="FFFFFF"/>
                </a:solidFill>
              </a14:hiddenFill>
            </a:ext>
          </a:extLst>
        </p:spPr>
      </p:pic>
      <p:sp>
        <p:nvSpPr>
          <p:cNvPr id="53" name="テキスト ボックス 52">
            <a:extLst>
              <a:ext uri="{FF2B5EF4-FFF2-40B4-BE49-F238E27FC236}">
                <a16:creationId xmlns:a16="http://schemas.microsoft.com/office/drawing/2014/main" id="{1D16A668-0276-44CC-B3C3-7A09085A01DA}"/>
              </a:ext>
            </a:extLst>
          </p:cNvPr>
          <p:cNvSpPr txBox="1"/>
          <p:nvPr/>
        </p:nvSpPr>
        <p:spPr>
          <a:xfrm>
            <a:off x="1013315" y="738205"/>
            <a:ext cx="360809" cy="123111"/>
          </a:xfrm>
          <a:prstGeom prst="rect">
            <a:avLst/>
          </a:prstGeom>
          <a:noFill/>
        </p:spPr>
        <p:txBody>
          <a:bodyPr wrap="square" lIns="0" tIns="0" rIns="0" bIns="0" rtlCol="0">
            <a:spAutoFit/>
          </a:bodyPr>
          <a:lstStyle/>
          <a:p>
            <a:r>
              <a:rPr kumimoji="1" lang="ja-JP" altLang="en-US" sz="800" dirty="0">
                <a:latin typeface="メイリオ" panose="020B0604030504040204" pitchFamily="50" charset="-128"/>
                <a:ea typeface="メイリオ" panose="020B0604030504040204" pitchFamily="50" charset="-128"/>
              </a:rPr>
              <a:t>旧製品</a:t>
            </a:r>
          </a:p>
        </p:txBody>
      </p:sp>
      <p:sp>
        <p:nvSpPr>
          <p:cNvPr id="54" name="テキスト ボックス 53">
            <a:extLst>
              <a:ext uri="{FF2B5EF4-FFF2-40B4-BE49-F238E27FC236}">
                <a16:creationId xmlns:a16="http://schemas.microsoft.com/office/drawing/2014/main" id="{53DAABDD-2F4E-42C2-BCD1-ECE44B0CB7FD}"/>
              </a:ext>
            </a:extLst>
          </p:cNvPr>
          <p:cNvSpPr txBox="1"/>
          <p:nvPr/>
        </p:nvSpPr>
        <p:spPr>
          <a:xfrm>
            <a:off x="1898532" y="744519"/>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3686B27C-0127-4094-A99F-218D7A2D651B}"/>
              </a:ext>
            </a:extLst>
          </p:cNvPr>
          <p:cNvSpPr txBox="1"/>
          <p:nvPr/>
        </p:nvSpPr>
        <p:spPr>
          <a:xfrm>
            <a:off x="2793457" y="760556"/>
            <a:ext cx="360809" cy="123111"/>
          </a:xfrm>
          <a:prstGeom prst="rect">
            <a:avLst/>
          </a:prstGeom>
          <a:noFill/>
        </p:spPr>
        <p:txBody>
          <a:bodyPr wrap="square" lIns="0" tIns="0" rIns="0" bIns="0" rtlCol="0">
            <a:spAutoFit/>
          </a:bodyPr>
          <a:lstStyle/>
          <a:p>
            <a:r>
              <a:rPr kumimoji="1" lang="ja-JP" altLang="en-US" sz="800" dirty="0">
                <a:latin typeface="メイリオ" panose="020B0604030504040204" pitchFamily="50" charset="-128"/>
                <a:ea typeface="メイリオ" panose="020B0604030504040204" pitchFamily="50" charset="-128"/>
              </a:rPr>
              <a:t>旧製品</a:t>
            </a:r>
          </a:p>
        </p:txBody>
      </p:sp>
      <p:pic>
        <p:nvPicPr>
          <p:cNvPr id="1026" name="Picture 2" descr="https://images-na.ssl-images-amazon.com/images/I/81lEqFsbu1L._SL1500_.jpg">
            <a:extLst>
              <a:ext uri="{FF2B5EF4-FFF2-40B4-BE49-F238E27FC236}">
                <a16:creationId xmlns:a16="http://schemas.microsoft.com/office/drawing/2014/main" id="{7E1FF98B-3BB6-4072-92C3-FF9E16A72038}"/>
              </a:ext>
            </a:extLst>
          </p:cNvPr>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2101909" y="918485"/>
            <a:ext cx="514222" cy="288000"/>
          </a:xfrm>
          <a:prstGeom prst="rect">
            <a:avLst/>
          </a:prstGeom>
          <a:noFill/>
          <a:extLst>
            <a:ext uri="{909E8E84-426E-40DD-AFC4-6F175D3DCCD1}">
              <a14:hiddenFill xmlns:a14="http://schemas.microsoft.com/office/drawing/2010/main">
                <a:solidFill>
                  <a:srgbClr val="FFFFFF"/>
                </a:solidFill>
              </a14:hiddenFill>
            </a:ext>
          </a:extLst>
        </p:spPr>
      </p:pic>
      <p:grpSp>
        <p:nvGrpSpPr>
          <p:cNvPr id="56" name="グループ化 55">
            <a:extLst>
              <a:ext uri="{FF2B5EF4-FFF2-40B4-BE49-F238E27FC236}">
                <a16:creationId xmlns:a16="http://schemas.microsoft.com/office/drawing/2014/main" id="{AC8DD665-EFE9-4B0A-B7B8-98BCB3549149}"/>
              </a:ext>
            </a:extLst>
          </p:cNvPr>
          <p:cNvGrpSpPr/>
          <p:nvPr/>
        </p:nvGrpSpPr>
        <p:grpSpPr>
          <a:xfrm>
            <a:off x="2007386" y="1669019"/>
            <a:ext cx="614951" cy="144001"/>
            <a:chOff x="932713" y="1563337"/>
            <a:chExt cx="614951" cy="144001"/>
          </a:xfrm>
        </p:grpSpPr>
        <p:sp>
          <p:nvSpPr>
            <p:cNvPr id="57" name="正方形/長方形 56">
              <a:extLst>
                <a:ext uri="{FF2B5EF4-FFF2-40B4-BE49-F238E27FC236}">
                  <a16:creationId xmlns:a16="http://schemas.microsoft.com/office/drawing/2014/main" id="{821EE9DE-EF32-473D-B9C8-0845BB6D3E32}"/>
                </a:ext>
              </a:extLst>
            </p:cNvPr>
            <p:cNvSpPr/>
            <p:nvPr/>
          </p:nvSpPr>
          <p:spPr>
            <a:xfrm>
              <a:off x="932713" y="1563338"/>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BDDE0182-71E7-4534-B369-6FC318906105}"/>
                </a:ext>
              </a:extLst>
            </p:cNvPr>
            <p:cNvSpPr/>
            <p:nvPr/>
          </p:nvSpPr>
          <p:spPr>
            <a:xfrm>
              <a:off x="1168180" y="1563338"/>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8106CC55-C804-4109-A022-B893B7708F17}"/>
                </a:ext>
              </a:extLst>
            </p:cNvPr>
            <p:cNvSpPr/>
            <p:nvPr/>
          </p:nvSpPr>
          <p:spPr>
            <a:xfrm>
              <a:off x="1403648" y="1563337"/>
              <a:ext cx="144016" cy="144000"/>
            </a:xfrm>
            <a:prstGeom prst="rect">
              <a:avLst/>
            </a:prstGeom>
            <a:solidFill>
              <a:srgbClr val="D6D3D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4" name="グループ化 63">
            <a:extLst>
              <a:ext uri="{FF2B5EF4-FFF2-40B4-BE49-F238E27FC236}">
                <a16:creationId xmlns:a16="http://schemas.microsoft.com/office/drawing/2014/main" id="{DF62B72F-4418-4024-9BFE-CF02B13D866C}"/>
              </a:ext>
            </a:extLst>
          </p:cNvPr>
          <p:cNvGrpSpPr/>
          <p:nvPr/>
        </p:nvGrpSpPr>
        <p:grpSpPr>
          <a:xfrm>
            <a:off x="2932753" y="1669019"/>
            <a:ext cx="443026" cy="144000"/>
            <a:chOff x="179229" y="1568204"/>
            <a:chExt cx="443026" cy="144000"/>
          </a:xfrm>
        </p:grpSpPr>
        <p:sp>
          <p:nvSpPr>
            <p:cNvPr id="65" name="正方形/長方形 64">
              <a:extLst>
                <a:ext uri="{FF2B5EF4-FFF2-40B4-BE49-F238E27FC236}">
                  <a16:creationId xmlns:a16="http://schemas.microsoft.com/office/drawing/2014/main" id="{9AA391F0-2510-4004-899E-1C9B149BFE5F}"/>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A6D57BD7-151F-4706-9D3C-A49B7AD83A6C}"/>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 name="テキスト ボックス 66">
            <a:extLst>
              <a:ext uri="{FF2B5EF4-FFF2-40B4-BE49-F238E27FC236}">
                <a16:creationId xmlns:a16="http://schemas.microsoft.com/office/drawing/2014/main" id="{70333A98-0100-4731-A861-C80412FD488E}"/>
              </a:ext>
            </a:extLst>
          </p:cNvPr>
          <p:cNvSpPr txBox="1"/>
          <p:nvPr/>
        </p:nvSpPr>
        <p:spPr>
          <a:xfrm>
            <a:off x="21773" y="6659912"/>
            <a:ext cx="8582675" cy="196208"/>
          </a:xfrm>
          <a:prstGeom prst="rect">
            <a:avLst/>
          </a:prstGeom>
          <a:noFill/>
        </p:spPr>
        <p:txBody>
          <a:bodyPr wrap="square" spcCol="36000" rtlCol="0">
            <a:spAutoFit/>
          </a:bodyPr>
          <a:lstStyle/>
          <a:p>
            <a:r>
              <a:rPr lang="it-IT" altLang="ja-JP" sz="675" b="1" dirty="0">
                <a:solidFill>
                  <a:srgbClr val="0000FF"/>
                </a:solidFill>
                <a:latin typeface="メイリオ" panose="020B0604030504040204" pitchFamily="50" charset="-128"/>
                <a:ea typeface="メイリオ" panose="020B0604030504040204" pitchFamily="50" charset="-128"/>
              </a:rPr>
              <a:t>PictBridge</a:t>
            </a:r>
            <a:r>
              <a:rPr lang="it-IT" altLang="ja-JP" sz="675" b="1" dirty="0">
                <a:solidFill>
                  <a:schemeClr val="tx1">
                    <a:lumMod val="65000"/>
                    <a:lumOff val="35000"/>
                  </a:schemeClr>
                </a:solidFill>
                <a:latin typeface="メイリオ" panose="020B0604030504040204" pitchFamily="50" charset="-128"/>
                <a:ea typeface="メイリオ" panose="020B0604030504040204" pitchFamily="50" charset="-128"/>
              </a:rPr>
              <a:t> </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とは</a:t>
            </a:r>
            <a:r>
              <a:rPr lang="it-IT" altLang="ja-JP" sz="675" b="1" dirty="0">
                <a:solidFill>
                  <a:schemeClr val="tx1">
                    <a:lumMod val="65000"/>
                    <a:lumOff val="35000"/>
                  </a:schemeClr>
                </a:solidFill>
                <a:latin typeface="メイリオ" panose="020B0604030504040204" pitchFamily="50" charset="-128"/>
                <a:ea typeface="メイリオ" panose="020B0604030504040204" pitchFamily="50" charset="-128"/>
              </a:rPr>
              <a:t>PictBridge </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に対応したデジタルカメラやデジタルビデオカメラ、カメラ付き携帯電話などで撮影した画像を、パソコンを使わずにプリンタと機器を直接つなげてプリントできる規格です。</a:t>
            </a:r>
          </a:p>
        </p:txBody>
      </p:sp>
      <p:sp>
        <p:nvSpPr>
          <p:cNvPr id="69" name="テキスト ボックス 68">
            <a:extLst>
              <a:ext uri="{FF2B5EF4-FFF2-40B4-BE49-F238E27FC236}">
                <a16:creationId xmlns:a16="http://schemas.microsoft.com/office/drawing/2014/main" id="{72A9DF1D-CEFD-4A99-ADAE-8266E5BA94B8}"/>
              </a:ext>
            </a:extLst>
          </p:cNvPr>
          <p:cNvSpPr txBox="1"/>
          <p:nvPr/>
        </p:nvSpPr>
        <p:spPr>
          <a:xfrm>
            <a:off x="3699193" y="744519"/>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grpSp>
        <p:nvGrpSpPr>
          <p:cNvPr id="70" name="グループ化 69">
            <a:extLst>
              <a:ext uri="{FF2B5EF4-FFF2-40B4-BE49-F238E27FC236}">
                <a16:creationId xmlns:a16="http://schemas.microsoft.com/office/drawing/2014/main" id="{0CBAB895-9E91-4466-9E7D-497EA2F26E3C}"/>
              </a:ext>
            </a:extLst>
          </p:cNvPr>
          <p:cNvGrpSpPr/>
          <p:nvPr/>
        </p:nvGrpSpPr>
        <p:grpSpPr>
          <a:xfrm>
            <a:off x="3854378" y="1669019"/>
            <a:ext cx="443026" cy="144000"/>
            <a:chOff x="179229" y="1568204"/>
            <a:chExt cx="443026" cy="144000"/>
          </a:xfrm>
        </p:grpSpPr>
        <p:sp>
          <p:nvSpPr>
            <p:cNvPr id="71" name="正方形/長方形 70">
              <a:extLst>
                <a:ext uri="{FF2B5EF4-FFF2-40B4-BE49-F238E27FC236}">
                  <a16:creationId xmlns:a16="http://schemas.microsoft.com/office/drawing/2014/main" id="{2A4C2BA2-8389-43D2-BFBB-D1FD54317E5C}"/>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1D11F532-5DBC-4DC1-A5A0-7D1C075D32C8}"/>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 name="Picture 2" descr="https://images-na.ssl-images-amazon.com/images/I/71Qmtm9d16L._SL1500_.jpg">
            <a:extLst>
              <a:ext uri="{FF2B5EF4-FFF2-40B4-BE49-F238E27FC236}">
                <a16:creationId xmlns:a16="http://schemas.microsoft.com/office/drawing/2014/main" id="{8E647AC5-050E-4D57-AFD7-674EFD74B609}"/>
              </a:ext>
            </a:extLst>
          </p:cNvPr>
          <p:cNvPicPr>
            <a:picLocks noChangeAspect="1" noChangeArrowheads="1"/>
          </p:cNvPicPr>
          <p:nvPr/>
        </p:nvPicPr>
        <p:blipFill>
          <a:blip r:embed="rId9" cstate="print">
            <a:extLst>
              <a:ext uri="{28A0092B-C50C-407E-A947-70E740481C1C}">
                <a14:useLocalDpi xmlns:a14="http://schemas.microsoft.com/office/drawing/2010/main"/>
              </a:ext>
            </a:extLst>
          </a:blip>
          <a:srcRect/>
          <a:stretch>
            <a:fillRect/>
          </a:stretch>
        </p:blipFill>
        <p:spPr bwMode="auto">
          <a:xfrm>
            <a:off x="3821001" y="900485"/>
            <a:ext cx="631981" cy="324000"/>
          </a:xfrm>
          <a:prstGeom prst="rect">
            <a:avLst/>
          </a:prstGeom>
          <a:noFill/>
          <a:extLst>
            <a:ext uri="{909E8E84-426E-40DD-AFC4-6F175D3DCCD1}">
              <a14:hiddenFill xmlns:a14="http://schemas.microsoft.com/office/drawing/2010/main">
                <a:solidFill>
                  <a:srgbClr val="FFFFFF"/>
                </a:solidFill>
              </a14:hiddenFill>
            </a:ext>
          </a:extLst>
        </p:spPr>
      </p:pic>
      <p:sp>
        <p:nvSpPr>
          <p:cNvPr id="75" name="テキスト ボックス 74">
            <a:extLst>
              <a:ext uri="{FF2B5EF4-FFF2-40B4-BE49-F238E27FC236}">
                <a16:creationId xmlns:a16="http://schemas.microsoft.com/office/drawing/2014/main" id="{A136ED75-3398-4E58-A59D-698410999624}"/>
              </a:ext>
            </a:extLst>
          </p:cNvPr>
          <p:cNvSpPr txBox="1"/>
          <p:nvPr/>
        </p:nvSpPr>
        <p:spPr>
          <a:xfrm>
            <a:off x="4574368" y="760556"/>
            <a:ext cx="360809" cy="123111"/>
          </a:xfrm>
          <a:prstGeom prst="rect">
            <a:avLst/>
          </a:prstGeom>
          <a:noFill/>
        </p:spPr>
        <p:txBody>
          <a:bodyPr wrap="square" lIns="0" tIns="0" rIns="0" bIns="0" rtlCol="0">
            <a:spAutoFit/>
          </a:bodyPr>
          <a:lstStyle/>
          <a:p>
            <a:r>
              <a:rPr kumimoji="1" lang="ja-JP" altLang="en-US" sz="800" dirty="0">
                <a:latin typeface="メイリオ" panose="020B0604030504040204" pitchFamily="50" charset="-128"/>
                <a:ea typeface="メイリオ" panose="020B0604030504040204" pitchFamily="50" charset="-128"/>
              </a:rPr>
              <a:t>旧製品</a:t>
            </a:r>
          </a:p>
        </p:txBody>
      </p:sp>
      <p:pic>
        <p:nvPicPr>
          <p:cNvPr id="1028" name="Picture 4" descr="https://images-na.ssl-images-amazon.com/images/I/41rhOPHhACL.jpg">
            <a:extLst>
              <a:ext uri="{FF2B5EF4-FFF2-40B4-BE49-F238E27FC236}">
                <a16:creationId xmlns:a16="http://schemas.microsoft.com/office/drawing/2014/main" id="{DDE36BAD-FFA0-4D9D-A296-0B459DDC52FA}"/>
              </a:ext>
            </a:extLst>
          </p:cNvPr>
          <p:cNvPicPr>
            <a:picLocks noChangeAspect="1" noChangeArrowheads="1"/>
          </p:cNvPicPr>
          <p:nvPr/>
        </p:nvPicPr>
        <p:blipFill rotWithShape="1">
          <a:blip r:embed="rId10" cstate="print">
            <a:extLst>
              <a:ext uri="{28A0092B-C50C-407E-A947-70E740481C1C}">
                <a14:useLocalDpi xmlns:a14="http://schemas.microsoft.com/office/drawing/2010/main"/>
              </a:ext>
            </a:extLst>
          </a:blip>
          <a:srcRect/>
          <a:stretch/>
        </p:blipFill>
        <p:spPr bwMode="auto">
          <a:xfrm>
            <a:off x="4710142" y="900485"/>
            <a:ext cx="633980" cy="324000"/>
          </a:xfrm>
          <a:prstGeom prst="rect">
            <a:avLst/>
          </a:prstGeom>
          <a:noFill/>
          <a:extLst>
            <a:ext uri="{909E8E84-426E-40DD-AFC4-6F175D3DCCD1}">
              <a14:hiddenFill xmlns:a14="http://schemas.microsoft.com/office/drawing/2010/main">
                <a:solidFill>
                  <a:srgbClr val="FFFFFF"/>
                </a:solidFill>
              </a14:hiddenFill>
            </a:ext>
          </a:extLst>
        </p:spPr>
      </p:pic>
      <p:grpSp>
        <p:nvGrpSpPr>
          <p:cNvPr id="76" name="グループ化 75">
            <a:extLst>
              <a:ext uri="{FF2B5EF4-FFF2-40B4-BE49-F238E27FC236}">
                <a16:creationId xmlns:a16="http://schemas.microsoft.com/office/drawing/2014/main" id="{D313D7CB-BA9C-47E1-9140-CAE50F3E6416}"/>
              </a:ext>
            </a:extLst>
          </p:cNvPr>
          <p:cNvGrpSpPr/>
          <p:nvPr/>
        </p:nvGrpSpPr>
        <p:grpSpPr>
          <a:xfrm>
            <a:off x="4753936" y="1669019"/>
            <a:ext cx="443026" cy="144000"/>
            <a:chOff x="179229" y="1568204"/>
            <a:chExt cx="443026" cy="144000"/>
          </a:xfrm>
        </p:grpSpPr>
        <p:sp>
          <p:nvSpPr>
            <p:cNvPr id="77" name="正方形/長方形 76">
              <a:extLst>
                <a:ext uri="{FF2B5EF4-FFF2-40B4-BE49-F238E27FC236}">
                  <a16:creationId xmlns:a16="http://schemas.microsoft.com/office/drawing/2014/main" id="{B128F689-202A-47BC-923E-00CDF03DDDAE}"/>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0BC6DB54-9610-45A5-8022-CE5DA70E2FB1}"/>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30" name="Picture 6" descr="https://images-na.ssl-images-amazon.com/images/I/41MgR4NsLIL.jpg">
            <a:extLst>
              <a:ext uri="{FF2B5EF4-FFF2-40B4-BE49-F238E27FC236}">
                <a16:creationId xmlns:a16="http://schemas.microsoft.com/office/drawing/2014/main" id="{820E431F-E9A9-44BE-AC7C-CF46227F4260}"/>
              </a:ext>
            </a:extLst>
          </p:cNvPr>
          <p:cNvPicPr>
            <a:picLocks noChangeAspect="1" noChangeArrowheads="1"/>
          </p:cNvPicPr>
          <p:nvPr/>
        </p:nvPicPr>
        <p:blipFill rotWithShape="1">
          <a:blip r:embed="rId11" cstate="print">
            <a:extLst>
              <a:ext uri="{28A0092B-C50C-407E-A947-70E740481C1C}">
                <a14:useLocalDpi xmlns:a14="http://schemas.microsoft.com/office/drawing/2010/main"/>
              </a:ext>
            </a:extLst>
          </a:blip>
          <a:srcRect/>
          <a:stretch/>
        </p:blipFill>
        <p:spPr bwMode="auto">
          <a:xfrm>
            <a:off x="5574619" y="900485"/>
            <a:ext cx="606603" cy="324000"/>
          </a:xfrm>
          <a:prstGeom prst="rect">
            <a:avLst/>
          </a:prstGeom>
          <a:noFill/>
          <a:extLst>
            <a:ext uri="{909E8E84-426E-40DD-AFC4-6F175D3DCCD1}">
              <a14:hiddenFill xmlns:a14="http://schemas.microsoft.com/office/drawing/2010/main">
                <a:solidFill>
                  <a:srgbClr val="FFFFFF"/>
                </a:solidFill>
              </a14:hiddenFill>
            </a:ext>
          </a:extLst>
        </p:spPr>
      </p:pic>
      <p:sp>
        <p:nvSpPr>
          <p:cNvPr id="80" name="正方形/長方形 79">
            <a:extLst>
              <a:ext uri="{FF2B5EF4-FFF2-40B4-BE49-F238E27FC236}">
                <a16:creationId xmlns:a16="http://schemas.microsoft.com/office/drawing/2014/main" id="{587E9287-727F-4FD4-A2EA-5165D58171B1}"/>
              </a:ext>
            </a:extLst>
          </p:cNvPr>
          <p:cNvSpPr/>
          <p:nvPr/>
        </p:nvSpPr>
        <p:spPr>
          <a:xfrm>
            <a:off x="5801220" y="1679296"/>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2" name="Picture 8" descr="ã­ã¤ãã³ A4ã«ã©ã¼å¯¾å¿ ã¤ã³ã¯ã¸ã§ããããªã³ã¿ã¼Canon PIXUSï¼ãã¯ãµã¹ï¼ TS203 PIXUSTS203">
            <a:extLst>
              <a:ext uri="{FF2B5EF4-FFF2-40B4-BE49-F238E27FC236}">
                <a16:creationId xmlns:a16="http://schemas.microsoft.com/office/drawing/2014/main" id="{AA446405-6DB0-4A67-906A-561FF5E266A4}"/>
              </a:ext>
            </a:extLst>
          </p:cNvPr>
          <p:cNvPicPr>
            <a:picLocks noChangeAspect="1" noChangeArrowheads="1"/>
          </p:cNvPicPr>
          <p:nvPr/>
        </p:nvPicPr>
        <p:blipFill rotWithShape="1">
          <a:blip r:embed="rId12" cstate="print">
            <a:extLst>
              <a:ext uri="{28A0092B-C50C-407E-A947-70E740481C1C}">
                <a14:useLocalDpi xmlns:a14="http://schemas.microsoft.com/office/drawing/2010/main"/>
              </a:ext>
            </a:extLst>
          </a:blip>
          <a:srcRect r="-968"/>
          <a:stretch/>
        </p:blipFill>
        <p:spPr bwMode="auto">
          <a:xfrm>
            <a:off x="6495734" y="912415"/>
            <a:ext cx="644909" cy="300141"/>
          </a:xfrm>
          <a:prstGeom prst="rect">
            <a:avLst/>
          </a:prstGeom>
          <a:noFill/>
          <a:extLst>
            <a:ext uri="{909E8E84-426E-40DD-AFC4-6F175D3DCCD1}">
              <a14:hiddenFill xmlns:a14="http://schemas.microsoft.com/office/drawing/2010/main">
                <a:solidFill>
                  <a:srgbClr val="FFFFFF"/>
                </a:solidFill>
              </a14:hiddenFill>
            </a:ext>
          </a:extLst>
        </p:spPr>
      </p:pic>
      <p:sp>
        <p:nvSpPr>
          <p:cNvPr id="81" name="テキスト ボックス 80">
            <a:extLst>
              <a:ext uri="{FF2B5EF4-FFF2-40B4-BE49-F238E27FC236}">
                <a16:creationId xmlns:a16="http://schemas.microsoft.com/office/drawing/2014/main" id="{78A6EF29-1428-4E29-B863-B957AB05C171}"/>
              </a:ext>
            </a:extLst>
          </p:cNvPr>
          <p:cNvSpPr txBox="1"/>
          <p:nvPr/>
        </p:nvSpPr>
        <p:spPr>
          <a:xfrm>
            <a:off x="6372200" y="734967"/>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sp>
        <p:nvSpPr>
          <p:cNvPr id="82" name="正方形/長方形 81">
            <a:extLst>
              <a:ext uri="{FF2B5EF4-FFF2-40B4-BE49-F238E27FC236}">
                <a16:creationId xmlns:a16="http://schemas.microsoft.com/office/drawing/2014/main" id="{62BA85C5-CDC9-4917-87FF-4829091DA4C1}"/>
              </a:ext>
            </a:extLst>
          </p:cNvPr>
          <p:cNvSpPr/>
          <p:nvPr/>
        </p:nvSpPr>
        <p:spPr>
          <a:xfrm>
            <a:off x="6700778" y="1679296"/>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45F7A468-A254-4B62-8922-9C1B3D41D58E}"/>
              </a:ext>
            </a:extLst>
          </p:cNvPr>
          <p:cNvSpPr/>
          <p:nvPr/>
        </p:nvSpPr>
        <p:spPr>
          <a:xfrm>
            <a:off x="7576204" y="1679296"/>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Picture 2" descr="https://images-na.ssl-images-amazon.com/images/I/81mrAAz0TbL._SL1500_.jpg">
            <a:extLst>
              <a:ext uri="{FF2B5EF4-FFF2-40B4-BE49-F238E27FC236}">
                <a16:creationId xmlns:a16="http://schemas.microsoft.com/office/drawing/2014/main" id="{DC7314C1-E5AE-4A48-BC27-563F43ADC233}"/>
              </a:ext>
            </a:extLst>
          </p:cNvPr>
          <p:cNvPicPr>
            <a:picLocks noChangeAspect="1" noChangeArrowheads="1"/>
          </p:cNvPicPr>
          <p:nvPr/>
        </p:nvPicPr>
        <p:blipFill rotWithShape="1">
          <a:blip r:embed="rId13" cstate="print">
            <a:extLst>
              <a:ext uri="{28A0092B-C50C-407E-A947-70E740481C1C}">
                <a14:useLocalDpi xmlns:a14="http://schemas.microsoft.com/office/drawing/2010/main"/>
              </a:ext>
            </a:extLst>
          </a:blip>
          <a:srcRect/>
          <a:stretch/>
        </p:blipFill>
        <p:spPr bwMode="auto">
          <a:xfrm>
            <a:off x="8191366" y="918958"/>
            <a:ext cx="792000" cy="315722"/>
          </a:xfrm>
          <a:prstGeom prst="rect">
            <a:avLst/>
          </a:prstGeom>
          <a:noFill/>
          <a:extLst>
            <a:ext uri="{909E8E84-426E-40DD-AFC4-6F175D3DCCD1}">
              <a14:hiddenFill xmlns:a14="http://schemas.microsoft.com/office/drawing/2010/main">
                <a:solidFill>
                  <a:srgbClr val="FFFFFF"/>
                </a:solidFill>
              </a14:hiddenFill>
            </a:ext>
          </a:extLst>
        </p:spPr>
      </p:pic>
      <p:sp>
        <p:nvSpPr>
          <p:cNvPr id="85" name="正方形/長方形 84">
            <a:extLst>
              <a:ext uri="{FF2B5EF4-FFF2-40B4-BE49-F238E27FC236}">
                <a16:creationId xmlns:a16="http://schemas.microsoft.com/office/drawing/2014/main" id="{AF959DFB-6FB2-4026-8912-4EB3F848E188}"/>
              </a:ext>
            </a:extLst>
          </p:cNvPr>
          <p:cNvSpPr/>
          <p:nvPr/>
        </p:nvSpPr>
        <p:spPr>
          <a:xfrm>
            <a:off x="8532440" y="1679296"/>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45BBB067-0B97-4475-8683-B2FED10C9632}"/>
              </a:ext>
            </a:extLst>
          </p:cNvPr>
          <p:cNvGraphicFramePr>
            <a:graphicFrameLocks noGrp="1"/>
          </p:cNvGraphicFramePr>
          <p:nvPr>
            <p:extLst>
              <p:ext uri="{D42A27DB-BD31-4B8C-83A1-F6EECF244321}">
                <p14:modId xmlns:p14="http://schemas.microsoft.com/office/powerpoint/2010/main" val="1613491851"/>
              </p:ext>
            </p:extLst>
          </p:nvPr>
        </p:nvGraphicFramePr>
        <p:xfrm>
          <a:off x="-900608" y="6974641"/>
          <a:ext cx="9937125" cy="641623"/>
        </p:xfrm>
        <a:graphic>
          <a:graphicData uri="http://schemas.openxmlformats.org/drawingml/2006/table">
            <a:tbl>
              <a:tblPr firstRow="1" bandRow="1">
                <a:tableStyleId>{5C22544A-7EE6-4342-B048-85BDC9FD1C3A}</a:tableStyleId>
              </a:tblPr>
              <a:tblGrid>
                <a:gridCol w="903375">
                  <a:extLst>
                    <a:ext uri="{9D8B030D-6E8A-4147-A177-3AD203B41FA5}">
                      <a16:colId xmlns:a16="http://schemas.microsoft.com/office/drawing/2014/main" val="1079025229"/>
                    </a:ext>
                  </a:extLst>
                </a:gridCol>
                <a:gridCol w="903375">
                  <a:extLst>
                    <a:ext uri="{9D8B030D-6E8A-4147-A177-3AD203B41FA5}">
                      <a16:colId xmlns:a16="http://schemas.microsoft.com/office/drawing/2014/main" val="2519805360"/>
                    </a:ext>
                  </a:extLst>
                </a:gridCol>
                <a:gridCol w="903375">
                  <a:extLst>
                    <a:ext uri="{9D8B030D-6E8A-4147-A177-3AD203B41FA5}">
                      <a16:colId xmlns:a16="http://schemas.microsoft.com/office/drawing/2014/main" val="2820419097"/>
                    </a:ext>
                  </a:extLst>
                </a:gridCol>
                <a:gridCol w="903375">
                  <a:extLst>
                    <a:ext uri="{9D8B030D-6E8A-4147-A177-3AD203B41FA5}">
                      <a16:colId xmlns:a16="http://schemas.microsoft.com/office/drawing/2014/main" val="250893301"/>
                    </a:ext>
                  </a:extLst>
                </a:gridCol>
                <a:gridCol w="903375">
                  <a:extLst>
                    <a:ext uri="{9D8B030D-6E8A-4147-A177-3AD203B41FA5}">
                      <a16:colId xmlns:a16="http://schemas.microsoft.com/office/drawing/2014/main" val="2716187346"/>
                    </a:ext>
                  </a:extLst>
                </a:gridCol>
                <a:gridCol w="903375">
                  <a:extLst>
                    <a:ext uri="{9D8B030D-6E8A-4147-A177-3AD203B41FA5}">
                      <a16:colId xmlns:a16="http://schemas.microsoft.com/office/drawing/2014/main" val="516235562"/>
                    </a:ext>
                  </a:extLst>
                </a:gridCol>
                <a:gridCol w="903375">
                  <a:extLst>
                    <a:ext uri="{9D8B030D-6E8A-4147-A177-3AD203B41FA5}">
                      <a16:colId xmlns:a16="http://schemas.microsoft.com/office/drawing/2014/main" val="3145578814"/>
                    </a:ext>
                  </a:extLst>
                </a:gridCol>
                <a:gridCol w="903375">
                  <a:extLst>
                    <a:ext uri="{9D8B030D-6E8A-4147-A177-3AD203B41FA5}">
                      <a16:colId xmlns:a16="http://schemas.microsoft.com/office/drawing/2014/main" val="89091823"/>
                    </a:ext>
                  </a:extLst>
                </a:gridCol>
                <a:gridCol w="903375">
                  <a:extLst>
                    <a:ext uri="{9D8B030D-6E8A-4147-A177-3AD203B41FA5}">
                      <a16:colId xmlns:a16="http://schemas.microsoft.com/office/drawing/2014/main" val="620800768"/>
                    </a:ext>
                  </a:extLst>
                </a:gridCol>
                <a:gridCol w="903375">
                  <a:extLst>
                    <a:ext uri="{9D8B030D-6E8A-4147-A177-3AD203B41FA5}">
                      <a16:colId xmlns:a16="http://schemas.microsoft.com/office/drawing/2014/main" val="3477023954"/>
                    </a:ext>
                  </a:extLst>
                </a:gridCol>
                <a:gridCol w="903375">
                  <a:extLst>
                    <a:ext uri="{9D8B030D-6E8A-4147-A177-3AD203B41FA5}">
                      <a16:colId xmlns:a16="http://schemas.microsoft.com/office/drawing/2014/main" val="2463285243"/>
                    </a:ext>
                  </a:extLst>
                </a:gridCol>
              </a:tblGrid>
              <a:tr h="27078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3F8E8"/>
                          </a:solidFill>
                          <a:latin typeface="Meiryo UI" panose="020B0604030504040204" pitchFamily="50" charset="-128"/>
                          <a:ea typeface="Meiryo UI" panose="020B0604030504040204" pitchFamily="50" charset="-128"/>
                        </a:rPr>
                        <a:t>W3S2</a:t>
                      </a:r>
                      <a:r>
                        <a:rPr kumimoji="1" lang="ja-JP" altLang="en-US" sz="1200" dirty="0">
                          <a:solidFill>
                            <a:srgbClr val="F3F8E8"/>
                          </a:solidFill>
                          <a:latin typeface="Meiryo UI" panose="020B0604030504040204" pitchFamily="50" charset="-128"/>
                          <a:ea typeface="Meiryo UI" panose="020B0604030504040204" pitchFamily="50" charset="-128"/>
                        </a:rPr>
                        <a:t>価格</a:t>
                      </a:r>
                      <a:endParaRPr kumimoji="1" lang="en-US" altLang="ja-JP" sz="1200" dirty="0">
                        <a:solidFill>
                          <a:srgbClr val="F3F8E8"/>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3F8E8"/>
                          </a:solidFill>
                          <a:latin typeface="Meiryo UI" panose="020B0604030504040204" pitchFamily="50" charset="-128"/>
                          <a:ea typeface="Meiryo UI" panose="020B0604030504040204" pitchFamily="50" charset="-128"/>
                        </a:rPr>
                        <a:t>（教室卸価格）</a:t>
                      </a:r>
                      <a:endParaRPr kumimoji="1" lang="en-US" altLang="ja-JP" sz="1000" dirty="0">
                        <a:solidFill>
                          <a:srgbClr val="F3F8E8"/>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3F8E8"/>
                          </a:solidFill>
                          <a:latin typeface="Meiryo UI" panose="020B0604030504040204" pitchFamily="50" charset="-128"/>
                          <a:ea typeface="Meiryo UI" panose="020B0604030504040204" pitchFamily="50" charset="-128"/>
                        </a:rPr>
                        <a:t>税別・送料抜</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TS8230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TS8130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TS5030S</a:t>
                      </a: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r>
                        <a:rPr kumimoji="1" lang="en-US" altLang="ja-JP" sz="1000" kern="1200" dirty="0">
                          <a:solidFill>
                            <a:schemeClr val="tx1"/>
                          </a:solidFill>
                          <a:latin typeface="Meiryo UI" panose="020B0604030504040204" pitchFamily="50" charset="-128"/>
                          <a:ea typeface="Meiryo UI" panose="020B0604030504040204" pitchFamily="50" charset="-128"/>
                          <a:cs typeface="+mn-cs"/>
                        </a:rPr>
                        <a:t>TS5130</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TS3130S</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TS3130</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TR7530</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TS203</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iX6830</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Meiryo UI" panose="020B0604030504040204" pitchFamily="50" charset="-128"/>
                          <a:ea typeface="Meiryo UI" panose="020B0604030504040204" pitchFamily="50" charset="-128"/>
                          <a:cs typeface="+mn-cs"/>
                        </a:rPr>
                        <a:t>iP8730</a:t>
                      </a:r>
                      <a:endParaRPr kumimoji="1" lang="ja-JP" altLang="en-US" sz="10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498671"/>
                  </a:ext>
                </a:extLst>
              </a:tr>
              <a:tr h="370840">
                <a:tc vMerge="1">
                  <a:txBody>
                    <a:bodyPr/>
                    <a:lstStyle/>
                    <a:p>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\28,455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\19,300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\17,430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\9,093</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\8,179</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\7,255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\21,105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\6,331</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\22,890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\26,565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1145856"/>
                  </a:ext>
                </a:extLst>
              </a:tr>
            </a:tbl>
          </a:graphicData>
        </a:graphic>
      </p:graphicFrame>
      <p:grpSp>
        <p:nvGrpSpPr>
          <p:cNvPr id="68" name="グループ化 67">
            <a:extLst>
              <a:ext uri="{FF2B5EF4-FFF2-40B4-BE49-F238E27FC236}">
                <a16:creationId xmlns:a16="http://schemas.microsoft.com/office/drawing/2014/main" id="{DD2C1598-1E81-4CA8-8AAF-5099F37F90CE}"/>
              </a:ext>
            </a:extLst>
          </p:cNvPr>
          <p:cNvGrpSpPr/>
          <p:nvPr/>
        </p:nvGrpSpPr>
        <p:grpSpPr>
          <a:xfrm>
            <a:off x="1081604" y="1669019"/>
            <a:ext cx="614951" cy="144001"/>
            <a:chOff x="932713" y="1563337"/>
            <a:chExt cx="614951" cy="144001"/>
          </a:xfrm>
        </p:grpSpPr>
        <p:sp>
          <p:nvSpPr>
            <p:cNvPr id="73" name="正方形/長方形 72">
              <a:extLst>
                <a:ext uri="{FF2B5EF4-FFF2-40B4-BE49-F238E27FC236}">
                  <a16:creationId xmlns:a16="http://schemas.microsoft.com/office/drawing/2014/main" id="{47E2A4EE-FE54-48F6-BD33-CA1A3AFCFDFF}"/>
                </a:ext>
              </a:extLst>
            </p:cNvPr>
            <p:cNvSpPr/>
            <p:nvPr/>
          </p:nvSpPr>
          <p:spPr>
            <a:xfrm>
              <a:off x="932713" y="1563338"/>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F1E31663-CECF-4F7E-94F4-B36F5A6214C3}"/>
                </a:ext>
              </a:extLst>
            </p:cNvPr>
            <p:cNvSpPr/>
            <p:nvPr/>
          </p:nvSpPr>
          <p:spPr>
            <a:xfrm>
              <a:off x="1168180" y="1563338"/>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E772853B-0AF1-4BB4-BB9A-A177F5012682}"/>
                </a:ext>
              </a:extLst>
            </p:cNvPr>
            <p:cNvSpPr/>
            <p:nvPr/>
          </p:nvSpPr>
          <p:spPr>
            <a:xfrm>
              <a:off x="1403648" y="1563337"/>
              <a:ext cx="144016" cy="144000"/>
            </a:xfrm>
            <a:prstGeom prst="rect">
              <a:avLst/>
            </a:prstGeom>
            <a:solidFill>
              <a:srgbClr val="FF0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97BC40E7-AB65-420B-9D35-4DFFF62A9427}"/>
              </a:ext>
            </a:extLst>
          </p:cNvPr>
          <p:cNvSpPr txBox="1"/>
          <p:nvPr/>
        </p:nvSpPr>
        <p:spPr>
          <a:xfrm>
            <a:off x="4984428" y="1632798"/>
            <a:ext cx="345857" cy="169277"/>
          </a:xfrm>
          <a:prstGeom prst="rect">
            <a:avLst/>
          </a:prstGeom>
          <a:noFill/>
        </p:spPr>
        <p:txBody>
          <a:bodyPr wrap="square" lIns="0" tIns="0" rIns="0" bIns="0" rtlCol="0">
            <a:spAutoFit/>
          </a:bodyPr>
          <a:lstStyle/>
          <a:p>
            <a:r>
              <a:rPr kumimoji="1" lang="ja-JP" altLang="en-US" sz="1100" b="1" dirty="0">
                <a:solidFill>
                  <a:srgbClr val="FF0000"/>
                </a:solidFill>
                <a:latin typeface="Meiryo UI" panose="020B0604030504040204" pitchFamily="50" charset="-128"/>
                <a:ea typeface="Meiryo UI" panose="020B0604030504040204" pitchFamily="50" charset="-128"/>
              </a:rPr>
              <a:t>完売</a:t>
            </a:r>
          </a:p>
        </p:txBody>
      </p:sp>
      <p:sp>
        <p:nvSpPr>
          <p:cNvPr id="83" name="テキスト ボックス 82">
            <a:extLst>
              <a:ext uri="{FF2B5EF4-FFF2-40B4-BE49-F238E27FC236}">
                <a16:creationId xmlns:a16="http://schemas.microsoft.com/office/drawing/2014/main" id="{598022DB-1CB3-4F69-9154-C4DCE3E8E60A}"/>
              </a:ext>
            </a:extLst>
          </p:cNvPr>
          <p:cNvSpPr txBox="1"/>
          <p:nvPr/>
        </p:nvSpPr>
        <p:spPr>
          <a:xfrm>
            <a:off x="1500002" y="1656380"/>
            <a:ext cx="345857" cy="169277"/>
          </a:xfrm>
          <a:prstGeom prst="rect">
            <a:avLst/>
          </a:prstGeom>
          <a:noFill/>
        </p:spPr>
        <p:txBody>
          <a:bodyPr wrap="square" lIns="0" tIns="0" rIns="0" bIns="0" rtlCol="0">
            <a:spAutoFit/>
          </a:bodyPr>
          <a:lstStyle/>
          <a:p>
            <a:r>
              <a:rPr kumimoji="1" lang="ja-JP" altLang="en-US" sz="1100" b="1" dirty="0">
                <a:latin typeface="Meiryo UI" panose="020B0604030504040204" pitchFamily="50" charset="-128"/>
                <a:ea typeface="Meiryo UI" panose="020B0604030504040204" pitchFamily="50" charset="-128"/>
              </a:rPr>
              <a:t>完売</a:t>
            </a:r>
          </a:p>
        </p:txBody>
      </p:sp>
    </p:spTree>
    <p:extLst>
      <p:ext uri="{BB962C8B-B14F-4D97-AF65-F5344CB8AC3E}">
        <p14:creationId xmlns:p14="http://schemas.microsoft.com/office/powerpoint/2010/main" val="195087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4034979891"/>
              </p:ext>
            </p:extLst>
          </p:nvPr>
        </p:nvGraphicFramePr>
        <p:xfrm>
          <a:off x="61986" y="700948"/>
          <a:ext cx="8974510" cy="5765847"/>
        </p:xfrm>
        <a:graphic>
          <a:graphicData uri="http://schemas.openxmlformats.org/drawingml/2006/table">
            <a:tbl>
              <a:tblPr firstRow="1" bandRow="1">
                <a:tableStyleId>{616DA210-FB5B-4158-B5E0-FEB733F419BA}</a:tableStyleId>
              </a:tblPr>
              <a:tblGrid>
                <a:gridCol w="897451">
                  <a:extLst>
                    <a:ext uri="{9D8B030D-6E8A-4147-A177-3AD203B41FA5}">
                      <a16:colId xmlns:a16="http://schemas.microsoft.com/office/drawing/2014/main" val="20000"/>
                    </a:ext>
                  </a:extLst>
                </a:gridCol>
                <a:gridCol w="897451">
                  <a:extLst>
                    <a:ext uri="{9D8B030D-6E8A-4147-A177-3AD203B41FA5}">
                      <a16:colId xmlns:a16="http://schemas.microsoft.com/office/drawing/2014/main" val="20001"/>
                    </a:ext>
                  </a:extLst>
                </a:gridCol>
                <a:gridCol w="897451">
                  <a:extLst>
                    <a:ext uri="{9D8B030D-6E8A-4147-A177-3AD203B41FA5}">
                      <a16:colId xmlns:a16="http://schemas.microsoft.com/office/drawing/2014/main" val="20004"/>
                    </a:ext>
                  </a:extLst>
                </a:gridCol>
                <a:gridCol w="897451">
                  <a:extLst>
                    <a:ext uri="{9D8B030D-6E8A-4147-A177-3AD203B41FA5}">
                      <a16:colId xmlns:a16="http://schemas.microsoft.com/office/drawing/2014/main" val="20006"/>
                    </a:ext>
                  </a:extLst>
                </a:gridCol>
                <a:gridCol w="897451">
                  <a:extLst>
                    <a:ext uri="{9D8B030D-6E8A-4147-A177-3AD203B41FA5}">
                      <a16:colId xmlns:a16="http://schemas.microsoft.com/office/drawing/2014/main" val="20008"/>
                    </a:ext>
                  </a:extLst>
                </a:gridCol>
                <a:gridCol w="897451">
                  <a:extLst>
                    <a:ext uri="{9D8B030D-6E8A-4147-A177-3AD203B41FA5}">
                      <a16:colId xmlns:a16="http://schemas.microsoft.com/office/drawing/2014/main" val="1369089943"/>
                    </a:ext>
                  </a:extLst>
                </a:gridCol>
                <a:gridCol w="897451">
                  <a:extLst>
                    <a:ext uri="{9D8B030D-6E8A-4147-A177-3AD203B41FA5}">
                      <a16:colId xmlns:a16="http://schemas.microsoft.com/office/drawing/2014/main" val="3804996416"/>
                    </a:ext>
                  </a:extLst>
                </a:gridCol>
                <a:gridCol w="897451">
                  <a:extLst>
                    <a:ext uri="{9D8B030D-6E8A-4147-A177-3AD203B41FA5}">
                      <a16:colId xmlns:a16="http://schemas.microsoft.com/office/drawing/2014/main" val="2250729123"/>
                    </a:ext>
                  </a:extLst>
                </a:gridCol>
                <a:gridCol w="897451">
                  <a:extLst>
                    <a:ext uri="{9D8B030D-6E8A-4147-A177-3AD203B41FA5}">
                      <a16:colId xmlns:a16="http://schemas.microsoft.com/office/drawing/2014/main" val="4088023190"/>
                    </a:ext>
                  </a:extLst>
                </a:gridCol>
                <a:gridCol w="897451">
                  <a:extLst>
                    <a:ext uri="{9D8B030D-6E8A-4147-A177-3AD203B41FA5}">
                      <a16:colId xmlns:a16="http://schemas.microsoft.com/office/drawing/2014/main" val="2740971657"/>
                    </a:ext>
                  </a:extLst>
                </a:gridCol>
              </a:tblGrid>
              <a:tr h="594071">
                <a:tc>
                  <a:txBody>
                    <a:bodyPr/>
                    <a:lstStyle/>
                    <a:p>
                      <a:pPr algn="ctr"/>
                      <a:endParaRPr kumimoji="1" lang="ja-JP" altLang="en-US" sz="1100"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6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EW-M571T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EP-979A3</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EP-881A</a:t>
                      </a:r>
                      <a:endParaRPr kumimoji="1" lang="it-IT"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EP-880A</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EP-811A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EP-810A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EP-711A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EP-710A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PX-049A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EP-306</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7640">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色ハイブリット</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ボトルタイプ</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色染料</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6</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色染料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4</a:t>
                      </a:r>
                      <a:r>
                        <a:rPr kumimoji="1" lang="ja-JP" altLang="en-US" sz="900" kern="1200" dirty="0">
                          <a:solidFill>
                            <a:schemeClr val="tx1"/>
                          </a:solidFill>
                          <a:latin typeface="Meiryo UI" panose="020B0604030504040204" pitchFamily="50" charset="-128"/>
                          <a:ea typeface="Meiryo UI" panose="020B0604030504040204" pitchFamily="50" charset="-128"/>
                          <a:cs typeface="+mn-cs"/>
                        </a:rPr>
                        <a:t>色顔料</a:t>
                      </a:r>
                      <a:endParaRPr kumimoji="1" lang="en-US" altLang="ja-JP" sz="900" kern="1200" dirty="0">
                        <a:solidFill>
                          <a:schemeClr val="tx1"/>
                        </a:solidFill>
                        <a:latin typeface="Meiryo UI" panose="020B0604030504040204" pitchFamily="50" charset="-128"/>
                        <a:ea typeface="Meiryo UI" panose="020B0604030504040204" pitchFamily="50" charset="-128"/>
                        <a:cs typeface="+mn-cs"/>
                      </a:endParaRPr>
                    </a:p>
                    <a:p>
                      <a:pPr algn="ct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独立</a:t>
                      </a: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色染料</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独立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5760×1440</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5760×1440</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640">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A3</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kern="1200" dirty="0">
                          <a:solidFill>
                            <a:schemeClr val="tx1"/>
                          </a:solidFill>
                          <a:latin typeface="Meiryo UI" panose="020B0604030504040204" pitchFamily="50" charset="-128"/>
                          <a:ea typeface="Meiryo UI" panose="020B0604030504040204" pitchFamily="50" charset="-128"/>
                          <a:cs typeface="+mn-cs"/>
                        </a:rPr>
                        <a:t>最大</a:t>
                      </a:r>
                      <a:r>
                        <a:rPr kumimoji="1" lang="en-US" altLang="ja-JP" sz="900" kern="1200" dirty="0">
                          <a:solidFill>
                            <a:schemeClr val="tx1"/>
                          </a:solidFill>
                          <a:latin typeface="Meiryo UI" panose="020B0604030504040204" pitchFamily="50" charset="-128"/>
                          <a:ea typeface="Meiryo UI" panose="020B0604030504040204" pitchFamily="50" charset="-128"/>
                          <a:cs typeface="+mn-cs"/>
                        </a:rPr>
                        <a:t>A4</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640">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スマホから</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プリント</a:t>
                      </a:r>
                      <a:endParaRPr kumimoji="1" lang="ja-JP" altLang="en-US" sz="900" b="1" dirty="0">
                        <a:solidFill>
                          <a:schemeClr val="bg1"/>
                        </a:solidFill>
                        <a:effectLst/>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スマホから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プリント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80332">
                <a:tc>
                  <a:txBody>
                    <a:bodyPr/>
                    <a:lstStyle/>
                    <a:p>
                      <a:pPr algn="ctr"/>
                      <a:r>
                        <a:rPr kumimoji="1" lang="en-US" altLang="ja-JP" sz="900" dirty="0">
                          <a:latin typeface="Meiryo UI" panose="020B0604030504040204" pitchFamily="50" charset="-128"/>
                          <a:ea typeface="Meiryo UI" panose="020B0604030504040204" pitchFamily="50" charset="-128"/>
                        </a:rPr>
                        <a:t>1.44</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4.3</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4.3</a:t>
                      </a:r>
                      <a:r>
                        <a:rPr kumimoji="1" lang="ja-JP" altLang="en-US" sz="900" dirty="0">
                          <a:latin typeface="Meiryo UI" panose="020B0604030504040204" pitchFamily="50" charset="-128"/>
                          <a:ea typeface="Meiryo UI" panose="020B0604030504040204" pitchFamily="50" charset="-128"/>
                        </a:rPr>
                        <a:t>型</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4.3</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p>
                      <a:pPr algn="ctr"/>
                      <a:r>
                        <a:rPr kumimoji="1" lang="ja-JP" altLang="en-US" sz="900" b="0" dirty="0">
                          <a:solidFill>
                            <a:schemeClr val="tx1"/>
                          </a:solidFill>
                          <a:latin typeface="Meiryo UI" panose="020B0604030504040204" pitchFamily="50" charset="-128"/>
                          <a:ea typeface="Meiryo UI" panose="020B0604030504040204" pitchFamily="50" charset="-128"/>
                        </a:rPr>
                        <a:t>タッチパネル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rPr>
                        <a:t>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136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背面給紙</a:t>
                      </a:r>
                      <a:endParaRPr kumimoji="1" lang="en-US" altLang="ja-JP"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背面給紙</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背面</a:t>
                      </a:r>
                      <a:r>
                        <a:rPr kumimoji="1" lang="en-US" altLang="ja-JP" sz="900" dirty="0">
                          <a:latin typeface="Meiryo UI" panose="020B0604030504040204" pitchFamily="50" charset="-128"/>
                          <a:ea typeface="Meiryo UI" panose="020B0604030504040204" pitchFamily="50" charset="-128"/>
                        </a:rPr>
                        <a:t>1</a:t>
                      </a:r>
                      <a:r>
                        <a:rPr kumimoji="1" lang="ja-JP" altLang="en-US" sz="900" dirty="0">
                          <a:latin typeface="Meiryo UI" panose="020B0604030504040204" pitchFamily="50" charset="-128"/>
                          <a:ea typeface="Meiryo UI" panose="020B0604030504040204" pitchFamily="50" charset="-128"/>
                        </a:rPr>
                        <a:t>枚手差し</a:t>
                      </a:r>
                      <a:r>
                        <a:rPr kumimoji="1" lang="en-US" altLang="ja-JP" sz="900" dirty="0">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前</a:t>
                      </a:r>
                      <a:r>
                        <a:rPr kumimoji="1" lang="ja-JP" altLang="en-US" sz="900" dirty="0">
                          <a:latin typeface="Meiryo UI" panose="020B0604030504040204" pitchFamily="50" charset="-128"/>
                          <a:ea typeface="Meiryo UI" panose="020B0604030504040204" pitchFamily="50" charset="-128"/>
                        </a:rPr>
                        <a:t>面</a:t>
                      </a: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段カセット</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ディスクレーベル</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3374379"/>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SD</a:t>
                      </a:r>
                      <a:r>
                        <a:rPr kumimoji="1" lang="ja-JP" altLang="en-US" sz="900" dirty="0">
                          <a:latin typeface="Meiryo UI" panose="020B0604030504040204" pitchFamily="50" charset="-128"/>
                          <a:ea typeface="Meiryo UI" panose="020B0604030504040204" pitchFamily="50" charset="-128"/>
                        </a:rPr>
                        <a:t>カード</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USB</a:t>
                      </a:r>
                      <a:r>
                        <a:rPr kumimoji="1" lang="ja-JP" altLang="en-US" sz="900" dirty="0">
                          <a:latin typeface="Meiryo UI" panose="020B0604030504040204" pitchFamily="50" charset="-128"/>
                          <a:ea typeface="Meiryo UI" panose="020B0604030504040204" pitchFamily="50" charset="-128"/>
                        </a:rPr>
                        <a:t>メモリー</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5911970"/>
                  </a:ext>
                </a:extLst>
              </a:tr>
              <a:tr h="297640">
                <a:tc>
                  <a:txBody>
                    <a:bodyPr/>
                    <a:lstStyle/>
                    <a:p>
                      <a:pPr algn="ctr"/>
                      <a:r>
                        <a:rPr kumimoji="1" lang="ja-JP" altLang="en-US" sz="900" dirty="0">
                          <a:latin typeface="Meiryo UI" panose="020B0604030504040204" pitchFamily="50" charset="-128"/>
                          <a:ea typeface="Meiryo UI" panose="020B0604030504040204" pitchFamily="50" charset="-128"/>
                        </a:rPr>
                        <a:t>コピー</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Meiryo UI" panose="020B0604030504040204" pitchFamily="50" charset="-128"/>
                          <a:ea typeface="Meiryo UI" panose="020B0604030504040204" pitchFamily="50" charset="-128"/>
                        </a:rPr>
                        <a:t>コピー</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コピー</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スキャナ</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9392274"/>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無線接続</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無線・有線接続</a:t>
                      </a:r>
                      <a:endParaRPr kumimoji="1" lang="en-US" altLang="ja-JP" sz="900" dirty="0">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・有線接続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・有線接続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接続</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USB</a:t>
                      </a:r>
                      <a:r>
                        <a:rPr kumimoji="1" lang="ja-JP" altLang="en-US" sz="900" b="0" dirty="0">
                          <a:solidFill>
                            <a:schemeClr val="tx1"/>
                          </a:solidFill>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無線</a:t>
                      </a:r>
                      <a:r>
                        <a:rPr kumimoji="1" lang="ja-JP" altLang="en-US" sz="900" dirty="0">
                          <a:latin typeface="Meiryo UI" panose="020B0604030504040204" pitchFamily="50" charset="-128"/>
                          <a:ea typeface="Meiryo UI" panose="020B0604030504040204" pitchFamily="50" charset="-128"/>
                        </a:rPr>
                        <a:t>・有線接続</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effectLst/>
                          <a:latin typeface="Meiryo UI" panose="020B0604030504040204" pitchFamily="50" charset="-128"/>
                          <a:ea typeface="Meiryo UI" panose="020B0604030504040204" pitchFamily="50" charset="-128"/>
                        </a:rPr>
                        <a:t>USB</a:t>
                      </a:r>
                      <a:r>
                        <a:rPr kumimoji="1" lang="ja-JP" altLang="en-US" sz="900" b="0" dirty="0">
                          <a:solidFill>
                            <a:schemeClr val="tx1"/>
                          </a:solidFill>
                          <a:effectLst/>
                          <a:latin typeface="Meiryo UI" panose="020B0604030504040204" pitchFamily="50" charset="-128"/>
                          <a:ea typeface="Meiryo UI" panose="020B0604030504040204" pitchFamily="50" charset="-128"/>
                        </a:rPr>
                        <a:t>接続</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7871866"/>
                  </a:ext>
                </a:extLst>
              </a:tr>
              <a:tr h="297640">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廃液インクエラー</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対応</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廃液インクエラー</a:t>
                      </a:r>
                      <a:endParaRPr kumimoji="1" lang="en-US" altLang="ja-JP" sz="900" b="0" dirty="0">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effectLst/>
                          <a:latin typeface="Meiryo UI" panose="020B0604030504040204" pitchFamily="50" charset="-128"/>
                          <a:ea typeface="Meiryo UI" panose="020B0604030504040204" pitchFamily="50" charset="-128"/>
                        </a:rPr>
                        <a:t>対応</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4571339"/>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5.9</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20.6</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20.6</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20.6</a:t>
                      </a:r>
                      <a:r>
                        <a:rPr kumimoji="1" lang="ja-JP" altLang="en-US" sz="900" dirty="0">
                          <a:latin typeface="Meiryo UI" panose="020B0604030504040204" pitchFamily="50" charset="-128"/>
                          <a:ea typeface="Meiryo UI" panose="020B0604030504040204" pitchFamily="50" charset="-128"/>
                        </a:rPr>
                        <a:t>円</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26.5</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26.5</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26.5</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26.5</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27.5</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20.6</a:t>
                      </a:r>
                      <a:r>
                        <a:rPr kumimoji="1" lang="ja-JP" altLang="en-US" sz="900" dirty="0">
                          <a:latin typeface="Meiryo UI" panose="020B0604030504040204" pitchFamily="50" charset="-128"/>
                          <a:ea typeface="Meiryo UI" panose="020B0604030504040204" pitchFamily="50" charset="-128"/>
                        </a:rPr>
                        <a:t>円</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1374887"/>
                  </a:ext>
                </a:extLst>
              </a:tr>
              <a:tr h="2976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76</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秒</a:t>
                      </a: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17</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17</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74</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L</a:t>
                      </a:r>
                      <a:r>
                        <a:rPr kumimoji="1" lang="ja-JP" altLang="en-US" sz="900" dirty="0">
                          <a:latin typeface="Meiryo UI" panose="020B0604030504040204" pitchFamily="50" charset="-128"/>
                          <a:ea typeface="Meiryo UI" panose="020B0604030504040204" pitchFamily="50" charset="-128"/>
                        </a:rPr>
                        <a:t>版約</a:t>
                      </a:r>
                      <a:r>
                        <a:rPr kumimoji="1" lang="en-US" altLang="ja-JP" sz="900" dirty="0">
                          <a:latin typeface="Meiryo UI" panose="020B0604030504040204" pitchFamily="50" charset="-128"/>
                          <a:ea typeface="Meiryo UI" panose="020B0604030504040204" pitchFamily="50" charset="-128"/>
                        </a:rPr>
                        <a:t>14</a:t>
                      </a:r>
                      <a:r>
                        <a:rPr kumimoji="1" lang="ja-JP" altLang="en-US" sz="900" dirty="0">
                          <a:latin typeface="Meiryo UI" panose="020B0604030504040204" pitchFamily="50" charset="-128"/>
                          <a:ea typeface="Meiryo UI" panose="020B0604030504040204" pitchFamily="50" charset="-128"/>
                        </a:rPr>
                        <a:t>秒</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7579282"/>
                  </a:ext>
                </a:extLst>
              </a:tr>
              <a:tr h="310795">
                <a:tc>
                  <a:txBody>
                    <a:bodyPr/>
                    <a:lstStyle/>
                    <a:p>
                      <a:r>
                        <a:rPr kumimoji="1" lang="en-US" altLang="ja-JP" sz="900" kern="1200" dirty="0">
                          <a:solidFill>
                            <a:schemeClr val="tx1"/>
                          </a:solidFill>
                          <a:latin typeface="Meiryo UI" panose="020B0604030504040204" pitchFamily="50" charset="-128"/>
                          <a:ea typeface="Meiryo UI" panose="020B0604030504040204" pitchFamily="50" charset="-128"/>
                          <a:cs typeface="+mn-cs"/>
                        </a:rPr>
                        <a:t>375×567×259</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900" kern="1200" dirty="0">
                          <a:solidFill>
                            <a:schemeClr val="tx1"/>
                          </a:solidFill>
                          <a:latin typeface="Meiryo UI" panose="020B0604030504040204" pitchFamily="50" charset="-128"/>
                          <a:ea typeface="Meiryo UI" panose="020B0604030504040204" pitchFamily="50" charset="-128"/>
                          <a:cs typeface="+mn-cs"/>
                        </a:rPr>
                        <a:t>479×356×148</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349×340×142</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349×340×142</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390×339×141</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390×339×141</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390×338×163</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390×338×163</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390×300×145</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390×338×141</a:t>
                      </a:r>
                      <a:endParaRPr kumimoji="1" lang="ja-JP" altLang="en-US" sz="9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6566155"/>
                  </a:ext>
                </a:extLst>
              </a:tr>
              <a:tr h="297640">
                <a:tc>
                  <a:txBody>
                    <a:bodyPr/>
                    <a:lstStyle/>
                    <a:p>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lang="ja-JP" altLang="en-US" sz="1200" dirty="0"/>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lang="ja-JP" altLang="en-US" sz="1200" dirty="0"/>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lang="ja-JP" altLang="en-US" sz="1200" dirty="0"/>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lang="ja-JP" altLang="en-US" sz="1200" dirty="0"/>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00,000</a:t>
                      </a:r>
                      <a:endParaRPr kumimoji="1" lang="ja-JP" altLang="en-US" sz="800" b="0" dirty="0">
                        <a:latin typeface="Meiryo UI" panose="020B0604030504040204" pitchFamily="50" charset="-128"/>
                        <a:ea typeface="Meiryo UI" panose="020B0604030504040204" pitchFamily="50" charset="-128"/>
                      </a:endParaRPr>
                    </a:p>
                  </a:txBody>
                  <a:tcPr marL="0" marR="0" marT="0" marB="0" anchor="ctr" anchorCtr="1">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8839"/>
                  </a:ext>
                </a:extLst>
              </a:tr>
            </a:tbl>
          </a:graphicData>
        </a:graphic>
      </p:graphicFrame>
      <p:sp>
        <p:nvSpPr>
          <p:cNvPr id="13" name="テキスト ボックス 12"/>
          <p:cNvSpPr txBox="1"/>
          <p:nvPr/>
        </p:nvSpPr>
        <p:spPr>
          <a:xfrm>
            <a:off x="5787900" y="142615"/>
            <a:ext cx="3203249" cy="403957"/>
          </a:xfrm>
          <a:prstGeom prst="rect">
            <a:avLst/>
          </a:prstGeom>
          <a:noFill/>
        </p:spPr>
        <p:txBody>
          <a:bodyPr wrap="square" spcCol="36000" rtlCol="0">
            <a:spAutoFit/>
          </a:bodyPr>
          <a:lstStyle/>
          <a:p>
            <a:r>
              <a:rPr lang="ja-JP" altLang="en-US" sz="675" b="1" dirty="0">
                <a:solidFill>
                  <a:srgbClr val="FF0000"/>
                </a:solidFill>
                <a:latin typeface="メイリオ" panose="020B0604030504040204" pitchFamily="50" charset="-128"/>
                <a:ea typeface="メイリオ" panose="020B0604030504040204" pitchFamily="50" charset="-128"/>
              </a:rPr>
              <a:t>旧製品</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は、お安くなっておりますが、</a:t>
            </a:r>
            <a:r>
              <a:rPr lang="ja-JP" altLang="en-US" sz="675" b="1" dirty="0">
                <a:solidFill>
                  <a:srgbClr val="FF0000"/>
                </a:solidFill>
                <a:latin typeface="メイリオ" panose="020B0604030504040204" pitchFamily="50" charset="-128"/>
                <a:ea typeface="メイリオ" panose="020B0604030504040204" pitchFamily="50" charset="-128"/>
              </a:rPr>
              <a:t>在庫限りで終了</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です。</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ご注意</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 </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 すべてのプリンターは、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ケーブルをパソコンと接続すれば</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a:p>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印刷することができます。</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USB</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ケーブルは別売りです。　　　　　　</a:t>
            </a:r>
            <a:endPar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1487" y="6515696"/>
            <a:ext cx="7777147" cy="196208"/>
          </a:xfrm>
          <a:prstGeom prst="rect">
            <a:avLst/>
          </a:prstGeom>
          <a:noFill/>
        </p:spPr>
        <p:txBody>
          <a:bodyPr wrap="square" spcCol="36000" rtlCol="0">
            <a:spAutoFit/>
          </a:bodyPr>
          <a:lstStyle/>
          <a:p>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インクコストは、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L</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版印刷・大容量で記載しています。印刷スピードは、</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L</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版</a:t>
            </a:r>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1</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枚分です。商品の詳細は、メーカーウェブサイトまたはカタログにてご確認ください。</a:t>
            </a:r>
          </a:p>
        </p:txBody>
      </p:sp>
      <p:pic>
        <p:nvPicPr>
          <p:cNvPr id="39" name="図 56" descr="C:\Users\Kawamura\Desktop\WDﾛｺﾞ\ﾊﾟｿｺﾝ紺.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9510"/>
            <a:ext cx="999455" cy="222763"/>
          </a:xfrm>
          <a:prstGeom prst="rect">
            <a:avLst/>
          </a:prstGeom>
          <a:noFill/>
          <a:ln w="9525">
            <a:noFill/>
            <a:miter lim="800000"/>
            <a:headEnd/>
            <a:tailEnd/>
          </a:ln>
        </p:spPr>
      </p:pic>
      <p:grpSp>
        <p:nvGrpSpPr>
          <p:cNvPr id="8" name="グループ化 7"/>
          <p:cNvGrpSpPr/>
          <p:nvPr/>
        </p:nvGrpSpPr>
        <p:grpSpPr>
          <a:xfrm>
            <a:off x="1154120" y="208689"/>
            <a:ext cx="1356744" cy="233922"/>
            <a:chOff x="197083" y="402800"/>
            <a:chExt cx="1808992" cy="311896"/>
          </a:xfrm>
        </p:grpSpPr>
        <p:sp>
          <p:nvSpPr>
            <p:cNvPr id="10" name="テキスト ボックス 9"/>
            <p:cNvSpPr txBox="1"/>
            <p:nvPr/>
          </p:nvSpPr>
          <p:spPr>
            <a:xfrm>
              <a:off x="200360" y="405623"/>
              <a:ext cx="1805715" cy="307776"/>
            </a:xfrm>
            <a:prstGeom prst="rect">
              <a:avLst/>
            </a:prstGeom>
            <a:noFill/>
          </p:spPr>
          <p:txBody>
            <a:bodyPr wrap="square" lIns="0" tIns="0" rIns="0" bIns="0" rtlCol="0">
              <a:spAutoFit/>
            </a:bodyPr>
            <a:lstStyle/>
            <a:p>
              <a:r>
                <a:rPr lang="ja-JP" altLang="en-US" sz="1500" b="1" dirty="0">
                  <a:ln w="101600" cmpd="sng">
                    <a:solidFill>
                      <a:srgbClr val="FFC000"/>
                    </a:solidFill>
                  </a:ln>
                  <a:solidFill>
                    <a:srgbClr val="F7C60F"/>
                  </a:solidFill>
                  <a:latin typeface="メイリオ" panose="020B0604030504040204" pitchFamily="50" charset="-128"/>
                  <a:ea typeface="メイリオ" panose="020B0604030504040204" pitchFamily="50" charset="-128"/>
                </a:rPr>
                <a:t>比べて選べる！　</a:t>
              </a:r>
              <a:endParaRPr lang="en-US" altLang="ja-JP" sz="1500" b="1" dirty="0">
                <a:ln w="101600" cmpd="sng">
                  <a:solidFill>
                    <a:srgbClr val="FFC000"/>
                  </a:solidFill>
                </a:ln>
                <a:solidFill>
                  <a:srgbClr val="F7C60F"/>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197083" y="402800"/>
              <a:ext cx="1781970" cy="311896"/>
              <a:chOff x="194433" y="681658"/>
              <a:chExt cx="1781970" cy="311896"/>
            </a:xfrm>
          </p:grpSpPr>
          <p:sp>
            <p:nvSpPr>
              <p:cNvPr id="35" name="テキスト ボックス 34"/>
              <p:cNvSpPr txBox="1"/>
              <p:nvPr/>
            </p:nvSpPr>
            <p:spPr>
              <a:xfrm>
                <a:off x="195214" y="685778"/>
                <a:ext cx="1781189" cy="307776"/>
              </a:xfrm>
              <a:prstGeom prst="rect">
                <a:avLst/>
              </a:prstGeom>
              <a:noFill/>
            </p:spPr>
            <p:txBody>
              <a:bodyPr wrap="square" lIns="0" tIns="0" rIns="0" bIns="0" rtlCol="0">
                <a:spAutoFit/>
              </a:bodyPr>
              <a:lstStyle/>
              <a:p>
                <a:r>
                  <a:rPr lang="ja-JP" altLang="en-US" sz="1500" b="1" dirty="0">
                    <a:ln w="53975" cmpd="sng">
                      <a:solidFill>
                        <a:schemeClr val="bg1"/>
                      </a:solidFill>
                    </a:ln>
                    <a:solidFill>
                      <a:srgbClr val="F7FAF0"/>
                    </a:solidFill>
                    <a:latin typeface="メイリオ" panose="020B0604030504040204" pitchFamily="50" charset="-128"/>
                    <a:ea typeface="メイリオ" panose="020B0604030504040204" pitchFamily="50" charset="-128"/>
                  </a:rPr>
                  <a:t>比べて選べる！　</a:t>
                </a:r>
                <a:endParaRPr lang="en-US" altLang="ja-JP" sz="1500" b="1" dirty="0">
                  <a:ln w="53975" cmpd="sng">
                    <a:solidFill>
                      <a:schemeClr val="bg1"/>
                    </a:solidFill>
                  </a:ln>
                  <a:solidFill>
                    <a:srgbClr val="F7FAF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94433" y="681658"/>
                <a:ext cx="1781190" cy="307776"/>
              </a:xfrm>
              <a:prstGeom prst="rect">
                <a:avLst/>
              </a:prstGeom>
              <a:noFill/>
            </p:spPr>
            <p:txBody>
              <a:bodyPr wrap="square" lIns="0" tIns="0" rIns="0" bIns="0" rtlCol="0">
                <a:spAutoFit/>
              </a:bodyPr>
              <a:lstStyle/>
              <a:p>
                <a:r>
                  <a:rPr lang="ja-JP" altLang="en-US" sz="1500" dirty="0">
                    <a:ln w="15875">
                      <a:solidFill>
                        <a:srgbClr val="295AA5"/>
                      </a:solidFill>
                    </a:ln>
                    <a:solidFill>
                      <a:srgbClr val="295AA5"/>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比べて選べる！</a:t>
                </a:r>
                <a:endParaRPr lang="en-US" altLang="ja-JP" sz="1500" dirty="0">
                  <a:ln w="15875">
                    <a:solidFill>
                      <a:srgbClr val="295AA5"/>
                    </a:solidFill>
                  </a:ln>
                  <a:solidFill>
                    <a:srgbClr val="295AA5"/>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grpSp>
      <p:grpSp>
        <p:nvGrpSpPr>
          <p:cNvPr id="46" name="グループ化 45"/>
          <p:cNvGrpSpPr/>
          <p:nvPr/>
        </p:nvGrpSpPr>
        <p:grpSpPr>
          <a:xfrm>
            <a:off x="2618085" y="186313"/>
            <a:ext cx="3302790" cy="425596"/>
            <a:chOff x="146062" y="419982"/>
            <a:chExt cx="1936598" cy="567461"/>
          </a:xfrm>
        </p:grpSpPr>
        <p:sp>
          <p:nvSpPr>
            <p:cNvPr id="47" name="テキスト ボックス 46"/>
            <p:cNvSpPr txBox="1"/>
            <p:nvPr/>
          </p:nvSpPr>
          <p:spPr>
            <a:xfrm>
              <a:off x="153316" y="433446"/>
              <a:ext cx="1883541" cy="553997"/>
            </a:xfrm>
            <a:prstGeom prst="rect">
              <a:avLst/>
            </a:prstGeom>
            <a:noFill/>
          </p:spPr>
          <p:txBody>
            <a:bodyPr wrap="square" lIns="0" tIns="0" rIns="0" bIns="0" rtlCol="0">
              <a:spAutoFit/>
            </a:bodyPr>
            <a:lstStyle/>
            <a:p>
              <a:r>
                <a:rPr lang="ja-JP" altLang="en-US" sz="2700" b="1" dirty="0">
                  <a:ln w="104775" cmpd="sng">
                    <a:solidFill>
                      <a:srgbClr val="FFC000"/>
                    </a:solidFill>
                  </a:ln>
                  <a:solidFill>
                    <a:srgbClr val="F7C60F"/>
                  </a:solidFill>
                  <a:latin typeface="メイリオ" panose="020B0604030504040204" pitchFamily="50" charset="-128"/>
                  <a:ea typeface="メイリオ" panose="020B0604030504040204" pitchFamily="50" charset="-128"/>
                </a:rPr>
                <a:t>プリンター早見表①</a:t>
              </a:r>
              <a:endParaRPr lang="en-US" altLang="ja-JP" sz="2700" b="1" dirty="0">
                <a:ln w="104775" cmpd="sng">
                  <a:solidFill>
                    <a:srgbClr val="FFC000"/>
                  </a:solidFill>
                </a:ln>
                <a:solidFill>
                  <a:srgbClr val="F7C60F"/>
                </a:solidFill>
                <a:latin typeface="メイリオ" panose="020B0604030504040204" pitchFamily="50" charset="-128"/>
                <a:ea typeface="メイリオ" panose="020B0604030504040204" pitchFamily="50" charset="-128"/>
              </a:endParaRPr>
            </a:p>
          </p:txBody>
        </p:sp>
        <p:grpSp>
          <p:nvGrpSpPr>
            <p:cNvPr id="48" name="グループ化 47"/>
            <p:cNvGrpSpPr/>
            <p:nvPr/>
          </p:nvGrpSpPr>
          <p:grpSpPr>
            <a:xfrm>
              <a:off x="146062" y="419982"/>
              <a:ext cx="1936598" cy="557992"/>
              <a:chOff x="143412" y="698840"/>
              <a:chExt cx="1936598" cy="557992"/>
            </a:xfrm>
          </p:grpSpPr>
          <p:sp>
            <p:nvSpPr>
              <p:cNvPr id="49" name="テキスト ボックス 48"/>
              <p:cNvSpPr txBox="1"/>
              <p:nvPr/>
            </p:nvSpPr>
            <p:spPr>
              <a:xfrm>
                <a:off x="151967" y="702834"/>
                <a:ext cx="1928043" cy="553998"/>
              </a:xfrm>
              <a:prstGeom prst="rect">
                <a:avLst/>
              </a:prstGeom>
              <a:noFill/>
            </p:spPr>
            <p:txBody>
              <a:bodyPr wrap="square" lIns="0" tIns="0" rIns="0" bIns="0" rtlCol="0">
                <a:spAutoFit/>
              </a:bodyPr>
              <a:lstStyle/>
              <a:p>
                <a:r>
                  <a:rPr lang="ja-JP" altLang="en-US" sz="2700" b="1" dirty="0">
                    <a:ln w="38100" cmpd="sng">
                      <a:solidFill>
                        <a:schemeClr val="bg1"/>
                      </a:solidFill>
                    </a:ln>
                    <a:solidFill>
                      <a:schemeClr val="bg1"/>
                    </a:solidFill>
                    <a:latin typeface="メイリオ" panose="020B0604030504040204" pitchFamily="50" charset="-128"/>
                    <a:ea typeface="メイリオ" panose="020B0604030504040204" pitchFamily="50" charset="-128"/>
                  </a:rPr>
                  <a:t>プリンター早見表②</a:t>
                </a:r>
                <a:endParaRPr lang="en-US" altLang="ja-JP" sz="2700" b="1" dirty="0">
                  <a:ln w="38100" cmpd="sng">
                    <a:solidFill>
                      <a:schemeClr val="bg1"/>
                    </a:solidFill>
                  </a:ln>
                  <a:solidFill>
                    <a:schemeClr val="bg1"/>
                  </a:solidFill>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143412" y="698840"/>
                <a:ext cx="1899992" cy="553999"/>
              </a:xfrm>
              <a:prstGeom prst="rect">
                <a:avLst/>
              </a:prstGeom>
              <a:noFill/>
            </p:spPr>
            <p:txBody>
              <a:bodyPr wrap="square" lIns="0" tIns="0" rIns="0" bIns="0" rtlCol="0">
                <a:spAutoFit/>
              </a:bodyPr>
              <a:lstStyle/>
              <a:p>
                <a:r>
                  <a:rPr lang="ja-JP" altLang="en-US" sz="2700" dirty="0">
                    <a:ln w="15875">
                      <a:solidFill>
                        <a:srgbClr val="DD3457"/>
                      </a:solidFill>
                    </a:ln>
                    <a:solidFill>
                      <a:srgbClr val="DD3457"/>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プリンター早見表②</a:t>
                </a:r>
                <a:endParaRPr lang="en-US" altLang="ja-JP" sz="2700" dirty="0">
                  <a:ln w="15875">
                    <a:solidFill>
                      <a:srgbClr val="DD3457"/>
                    </a:solidFill>
                  </a:ln>
                  <a:solidFill>
                    <a:srgbClr val="DD3457"/>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grpSp>
      </p:grpSp>
      <p:sp>
        <p:nvSpPr>
          <p:cNvPr id="41" name="テキスト ボックス 40"/>
          <p:cNvSpPr txBox="1"/>
          <p:nvPr/>
        </p:nvSpPr>
        <p:spPr>
          <a:xfrm>
            <a:off x="8747040" y="6726836"/>
            <a:ext cx="421910" cy="196208"/>
          </a:xfrm>
          <a:prstGeom prst="rect">
            <a:avLst/>
          </a:prstGeom>
          <a:noFill/>
        </p:spPr>
        <p:txBody>
          <a:bodyPr wrap="none" spcCol="36000" rtlCol="0">
            <a:spAutoFit/>
          </a:bodyPr>
          <a:lstStyle/>
          <a:p>
            <a:r>
              <a:rPr lang="en-US" altLang="ja-JP" sz="675" b="1" dirty="0">
                <a:solidFill>
                  <a:schemeClr val="tx1">
                    <a:lumMod val="65000"/>
                    <a:lumOff val="35000"/>
                  </a:schemeClr>
                </a:solidFill>
                <a:latin typeface="メイリオ" panose="020B0604030504040204" pitchFamily="50" charset="-128"/>
                <a:ea typeface="メイリオ" panose="020B0604030504040204" pitchFamily="50" charset="-128"/>
              </a:rPr>
              <a:t>2018</a:t>
            </a:r>
            <a:endPar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51" name="スライド番号プレースホルダー 14"/>
          <p:cNvSpPr>
            <a:spLocks noGrp="1"/>
          </p:cNvSpPr>
          <p:nvPr>
            <p:ph type="sldNum" sz="quarter" idx="12"/>
          </p:nvPr>
        </p:nvSpPr>
        <p:spPr>
          <a:xfrm>
            <a:off x="8966141" y="20361"/>
            <a:ext cx="168623" cy="198514"/>
          </a:xfrm>
        </p:spPr>
        <p:txBody>
          <a:bodyPr vert="horz" lIns="0" tIns="0" rIns="0" bIns="0" rtlCol="0" anchor="ctr"/>
          <a:lstStyle/>
          <a:p>
            <a:pPr algn="ctr"/>
            <a:r>
              <a:rPr kumimoji="1" lang="en-US" altLang="ja-JP" dirty="0">
                <a:latin typeface="メイリオ" panose="020B0604030504040204" pitchFamily="50" charset="-128"/>
                <a:ea typeface="メイリオ" panose="020B0604030504040204" pitchFamily="50" charset="-128"/>
              </a:rPr>
              <a:t>4</a:t>
            </a:r>
            <a:endParaRPr kumimoji="1" lang="ja-JP" altLang="en-US" dirty="0">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77A0106B-8576-42AB-897C-DAB1D7C17FD4}"/>
              </a:ext>
            </a:extLst>
          </p:cNvPr>
          <p:cNvGrpSpPr/>
          <p:nvPr/>
        </p:nvGrpSpPr>
        <p:grpSpPr>
          <a:xfrm>
            <a:off x="47251" y="338356"/>
            <a:ext cx="1101365" cy="267972"/>
            <a:chOff x="47251" y="264155"/>
            <a:chExt cx="1101365" cy="332200"/>
          </a:xfrm>
        </p:grpSpPr>
        <p:sp>
          <p:nvSpPr>
            <p:cNvPr id="14" name="角丸四角形 13"/>
            <p:cNvSpPr/>
            <p:nvPr/>
          </p:nvSpPr>
          <p:spPr>
            <a:xfrm>
              <a:off x="47251" y="264155"/>
              <a:ext cx="1006974" cy="278442"/>
            </a:xfrm>
            <a:prstGeom prst="roundRect">
              <a:avLst/>
            </a:prstGeom>
            <a:solidFill>
              <a:schemeClr val="bg1"/>
            </a:solidFill>
            <a:ln>
              <a:solidFill>
                <a:srgbClr val="003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666666"/>
                </a:solidFill>
              </a:endParaRPr>
            </a:p>
          </p:txBody>
        </p:sp>
        <p:sp>
          <p:nvSpPr>
            <p:cNvPr id="45" name="テキスト ボックス 44"/>
            <p:cNvSpPr txBox="1"/>
            <p:nvPr/>
          </p:nvSpPr>
          <p:spPr>
            <a:xfrm>
              <a:off x="66932" y="281579"/>
              <a:ext cx="1081684" cy="314776"/>
            </a:xfrm>
            <a:prstGeom prst="rect">
              <a:avLst/>
            </a:prstGeom>
            <a:noFill/>
          </p:spPr>
          <p:txBody>
            <a:bodyPr wrap="square" spcCol="36000" rtlCol="0">
              <a:spAutoFit/>
            </a:bodyPr>
            <a:lstStyle/>
            <a:p>
              <a:r>
                <a:rPr lang="ja-JP" altLang="en-US" sz="1050" b="1" dirty="0">
                  <a:solidFill>
                    <a:srgbClr val="003F98"/>
                  </a:solidFill>
                  <a:latin typeface="メイリオ" panose="020B0604030504040204" pitchFamily="50" charset="-128"/>
                  <a:ea typeface="メイリオ" panose="020B0604030504040204" pitchFamily="50" charset="-128"/>
                </a:rPr>
                <a:t>エプソン製品</a:t>
              </a:r>
              <a:endParaRPr lang="en-US" altLang="ja-JP" sz="1050" b="1" dirty="0">
                <a:solidFill>
                  <a:srgbClr val="003F98"/>
                </a:solidFill>
                <a:latin typeface="メイリオ" panose="020B0604030504040204" pitchFamily="50" charset="-128"/>
                <a:ea typeface="メイリオ" panose="020B0604030504040204" pitchFamily="50" charset="-128"/>
              </a:endParaRPr>
            </a:p>
          </p:txBody>
        </p:sp>
      </p:grpSp>
      <p:sp>
        <p:nvSpPr>
          <p:cNvPr id="40" name="正方形/長方形 39">
            <a:extLst>
              <a:ext uri="{FF2B5EF4-FFF2-40B4-BE49-F238E27FC236}">
                <a16:creationId xmlns:a16="http://schemas.microsoft.com/office/drawing/2014/main" id="{F217F5DC-9A81-49F7-8C28-231817474700}"/>
              </a:ext>
            </a:extLst>
          </p:cNvPr>
          <p:cNvSpPr/>
          <p:nvPr/>
        </p:nvSpPr>
        <p:spPr>
          <a:xfrm>
            <a:off x="1340876" y="1669019"/>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53DAABDD-2F4E-42C2-BCD1-ECE44B0CB7FD}"/>
              </a:ext>
            </a:extLst>
          </p:cNvPr>
          <p:cNvSpPr txBox="1"/>
          <p:nvPr/>
        </p:nvSpPr>
        <p:spPr>
          <a:xfrm>
            <a:off x="1898532" y="750869"/>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3686B27C-0127-4094-A99F-218D7A2D651B}"/>
              </a:ext>
            </a:extLst>
          </p:cNvPr>
          <p:cNvSpPr txBox="1"/>
          <p:nvPr/>
        </p:nvSpPr>
        <p:spPr>
          <a:xfrm>
            <a:off x="2793457" y="750869"/>
            <a:ext cx="360809" cy="123111"/>
          </a:xfrm>
          <a:prstGeom prst="rect">
            <a:avLst/>
          </a:prstGeom>
          <a:noFill/>
        </p:spPr>
        <p:txBody>
          <a:bodyPr wrap="square" lIns="0" tIns="0" rIns="0" bIns="0" rtlCol="0">
            <a:spAutoFit/>
          </a:bodyPr>
          <a:lstStyle/>
          <a:p>
            <a:r>
              <a:rPr kumimoji="1" lang="ja-JP" altLang="en-US" sz="800" dirty="0">
                <a:latin typeface="メイリオ" panose="020B0604030504040204" pitchFamily="50" charset="-128"/>
                <a:ea typeface="メイリオ" panose="020B0604030504040204" pitchFamily="50" charset="-128"/>
              </a:rPr>
              <a:t>旧製品</a:t>
            </a:r>
          </a:p>
        </p:txBody>
      </p:sp>
      <p:sp>
        <p:nvSpPr>
          <p:cNvPr id="67" name="テキスト ボックス 66">
            <a:extLst>
              <a:ext uri="{FF2B5EF4-FFF2-40B4-BE49-F238E27FC236}">
                <a16:creationId xmlns:a16="http://schemas.microsoft.com/office/drawing/2014/main" id="{70333A98-0100-4731-A861-C80412FD488E}"/>
              </a:ext>
            </a:extLst>
          </p:cNvPr>
          <p:cNvSpPr txBox="1"/>
          <p:nvPr/>
        </p:nvSpPr>
        <p:spPr>
          <a:xfrm>
            <a:off x="21773" y="6659912"/>
            <a:ext cx="8582675" cy="196208"/>
          </a:xfrm>
          <a:prstGeom prst="rect">
            <a:avLst/>
          </a:prstGeom>
          <a:noFill/>
        </p:spPr>
        <p:txBody>
          <a:bodyPr wrap="square" spcCol="36000" rtlCol="0">
            <a:spAutoFit/>
          </a:bodyPr>
          <a:lstStyle/>
          <a:p>
            <a:r>
              <a:rPr lang="ja-JP" altLang="en-US" sz="675" b="1" dirty="0">
                <a:solidFill>
                  <a:srgbClr val="0000FF"/>
                </a:solidFill>
                <a:latin typeface="メイリオ" panose="020B0604030504040204" pitchFamily="50" charset="-128"/>
                <a:ea typeface="メイリオ" panose="020B0604030504040204" pitchFamily="50" charset="-128"/>
              </a:rPr>
              <a:t>廃液インクエラー対応</a:t>
            </a:r>
            <a:r>
              <a:rPr lang="it-IT" altLang="ja-JP" sz="675" b="1" dirty="0">
                <a:solidFill>
                  <a:schemeClr val="tx1">
                    <a:lumMod val="65000"/>
                    <a:lumOff val="35000"/>
                  </a:schemeClr>
                </a:solidFill>
                <a:latin typeface="メイリオ" panose="020B0604030504040204" pitchFamily="50" charset="-128"/>
                <a:ea typeface="メイリオ" panose="020B0604030504040204" pitchFamily="50" charset="-128"/>
              </a:rPr>
              <a:t> </a:t>
            </a:r>
            <a:r>
              <a:rPr lang="ja-JP" altLang="en-US" sz="675" b="1" dirty="0">
                <a:solidFill>
                  <a:schemeClr val="tx1">
                    <a:lumMod val="65000"/>
                    <a:lumOff val="35000"/>
                  </a:schemeClr>
                </a:solidFill>
                <a:latin typeface="メイリオ" panose="020B0604030504040204" pitchFamily="50" charset="-128"/>
                <a:ea typeface="メイリオ" panose="020B0604030504040204" pitchFamily="50" charset="-128"/>
              </a:rPr>
              <a:t>とは、お客様ご自身でメンテナンスボックスを交換することが可能。「廃インク吸収パッド」エラーを廃液タンクを交換することで回避できます。</a:t>
            </a:r>
          </a:p>
        </p:txBody>
      </p:sp>
      <p:sp>
        <p:nvSpPr>
          <p:cNvPr id="69" name="テキスト ボックス 68">
            <a:extLst>
              <a:ext uri="{FF2B5EF4-FFF2-40B4-BE49-F238E27FC236}">
                <a16:creationId xmlns:a16="http://schemas.microsoft.com/office/drawing/2014/main" id="{72A9DF1D-CEFD-4A99-ADAE-8266E5BA94B8}"/>
              </a:ext>
            </a:extLst>
          </p:cNvPr>
          <p:cNvSpPr txBox="1"/>
          <p:nvPr/>
        </p:nvSpPr>
        <p:spPr>
          <a:xfrm>
            <a:off x="3699193" y="750869"/>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grpSp>
        <p:nvGrpSpPr>
          <p:cNvPr id="70" name="グループ化 69">
            <a:extLst>
              <a:ext uri="{FF2B5EF4-FFF2-40B4-BE49-F238E27FC236}">
                <a16:creationId xmlns:a16="http://schemas.microsoft.com/office/drawing/2014/main" id="{0CBAB895-9E91-4466-9E7D-497EA2F26E3C}"/>
              </a:ext>
            </a:extLst>
          </p:cNvPr>
          <p:cNvGrpSpPr/>
          <p:nvPr/>
        </p:nvGrpSpPr>
        <p:grpSpPr>
          <a:xfrm>
            <a:off x="3854378" y="1669019"/>
            <a:ext cx="443026" cy="144000"/>
            <a:chOff x="179229" y="1568204"/>
            <a:chExt cx="443026" cy="144000"/>
          </a:xfrm>
        </p:grpSpPr>
        <p:sp>
          <p:nvSpPr>
            <p:cNvPr id="71" name="正方形/長方形 70">
              <a:extLst>
                <a:ext uri="{FF2B5EF4-FFF2-40B4-BE49-F238E27FC236}">
                  <a16:creationId xmlns:a16="http://schemas.microsoft.com/office/drawing/2014/main" id="{2A4C2BA2-8389-43D2-BFBB-D1FD54317E5C}"/>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1D11F532-5DBC-4DC1-A5A0-7D1C075D32C8}"/>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5" name="テキスト ボックス 74">
            <a:extLst>
              <a:ext uri="{FF2B5EF4-FFF2-40B4-BE49-F238E27FC236}">
                <a16:creationId xmlns:a16="http://schemas.microsoft.com/office/drawing/2014/main" id="{A136ED75-3398-4E58-A59D-698410999624}"/>
              </a:ext>
            </a:extLst>
          </p:cNvPr>
          <p:cNvSpPr txBox="1"/>
          <p:nvPr/>
        </p:nvSpPr>
        <p:spPr>
          <a:xfrm>
            <a:off x="4574368" y="750869"/>
            <a:ext cx="360809" cy="123111"/>
          </a:xfrm>
          <a:prstGeom prst="rect">
            <a:avLst/>
          </a:prstGeom>
          <a:noFill/>
        </p:spPr>
        <p:txBody>
          <a:bodyPr wrap="square" lIns="0" tIns="0" rIns="0" bIns="0" rtlCol="0">
            <a:spAutoFit/>
          </a:bodyPr>
          <a:lstStyle/>
          <a:p>
            <a:r>
              <a:rPr kumimoji="1" lang="ja-JP" altLang="en-US" sz="800" dirty="0">
                <a:latin typeface="メイリオ" panose="020B0604030504040204" pitchFamily="50" charset="-128"/>
                <a:ea typeface="メイリオ" panose="020B0604030504040204" pitchFamily="50" charset="-128"/>
              </a:rPr>
              <a:t>旧製品</a:t>
            </a:r>
          </a:p>
        </p:txBody>
      </p:sp>
      <p:grpSp>
        <p:nvGrpSpPr>
          <p:cNvPr id="76" name="グループ化 75">
            <a:extLst>
              <a:ext uri="{FF2B5EF4-FFF2-40B4-BE49-F238E27FC236}">
                <a16:creationId xmlns:a16="http://schemas.microsoft.com/office/drawing/2014/main" id="{D313D7CB-BA9C-47E1-9140-CAE50F3E6416}"/>
              </a:ext>
            </a:extLst>
          </p:cNvPr>
          <p:cNvGrpSpPr/>
          <p:nvPr/>
        </p:nvGrpSpPr>
        <p:grpSpPr>
          <a:xfrm>
            <a:off x="4753936" y="1669019"/>
            <a:ext cx="443026" cy="144000"/>
            <a:chOff x="179229" y="1568204"/>
            <a:chExt cx="443026" cy="144000"/>
          </a:xfrm>
        </p:grpSpPr>
        <p:sp>
          <p:nvSpPr>
            <p:cNvPr id="77" name="正方形/長方形 76">
              <a:extLst>
                <a:ext uri="{FF2B5EF4-FFF2-40B4-BE49-F238E27FC236}">
                  <a16:creationId xmlns:a16="http://schemas.microsoft.com/office/drawing/2014/main" id="{B128F689-202A-47BC-923E-00CDF03DDDAE}"/>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0BC6DB54-9610-45A5-8022-CE5DA70E2FB1}"/>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1" name="テキスト ボックス 80">
            <a:extLst>
              <a:ext uri="{FF2B5EF4-FFF2-40B4-BE49-F238E27FC236}">
                <a16:creationId xmlns:a16="http://schemas.microsoft.com/office/drawing/2014/main" id="{78A6EF29-1428-4E29-B863-B957AB05C171}"/>
              </a:ext>
            </a:extLst>
          </p:cNvPr>
          <p:cNvSpPr txBox="1"/>
          <p:nvPr/>
        </p:nvSpPr>
        <p:spPr>
          <a:xfrm>
            <a:off x="5483969" y="750869"/>
            <a:ext cx="240159" cy="101745"/>
          </a:xfrm>
          <a:prstGeom prst="rect">
            <a:avLst/>
          </a:prstGeom>
          <a:noFill/>
        </p:spPr>
        <p:txBody>
          <a:bodyPr wrap="square" lIns="0" tIns="0" rIns="0" bIns="0" rtlCol="0">
            <a:spAutoFit/>
          </a:bodyPr>
          <a:lstStyle/>
          <a:p>
            <a:r>
              <a:rPr kumimoji="1" lang="en-US" altLang="ja-JP" sz="800" dirty="0">
                <a:solidFill>
                  <a:srgbClr val="FF0000"/>
                </a:solidFill>
                <a:latin typeface="メイリオ" panose="020B0604030504040204" pitchFamily="50" charset="-128"/>
                <a:ea typeface="メイリオ" panose="020B0604030504040204" pitchFamily="50" charset="-128"/>
              </a:rPr>
              <a:t>NEW</a:t>
            </a:r>
            <a:endParaRPr kumimoji="1" lang="ja-JP" altLang="en-US" sz="800" dirty="0">
              <a:solidFill>
                <a:srgbClr val="FF0000"/>
              </a:solidFill>
              <a:latin typeface="メイリオ" panose="020B0604030504040204" pitchFamily="50" charset="-128"/>
              <a:ea typeface="メイリオ" panose="020B0604030504040204" pitchFamily="50" charset="-128"/>
            </a:endParaRPr>
          </a:p>
        </p:txBody>
      </p:sp>
      <p:sp>
        <p:nvSpPr>
          <p:cNvPr id="83" name="テキスト ボックス 82">
            <a:extLst>
              <a:ext uri="{FF2B5EF4-FFF2-40B4-BE49-F238E27FC236}">
                <a16:creationId xmlns:a16="http://schemas.microsoft.com/office/drawing/2014/main" id="{245CDB50-1309-423C-A5F5-26AB846CA4B6}"/>
              </a:ext>
            </a:extLst>
          </p:cNvPr>
          <p:cNvSpPr txBox="1"/>
          <p:nvPr/>
        </p:nvSpPr>
        <p:spPr>
          <a:xfrm>
            <a:off x="6395733" y="747135"/>
            <a:ext cx="360809" cy="123111"/>
          </a:xfrm>
          <a:prstGeom prst="rect">
            <a:avLst/>
          </a:prstGeom>
          <a:noFill/>
        </p:spPr>
        <p:txBody>
          <a:bodyPr wrap="square" lIns="0" tIns="0" rIns="0" bIns="0" rtlCol="0">
            <a:spAutoFit/>
          </a:bodyPr>
          <a:lstStyle/>
          <a:p>
            <a:r>
              <a:rPr lang="ja-JP" altLang="en-US" sz="800" dirty="0">
                <a:latin typeface="メイリオ" panose="020B0604030504040204" pitchFamily="50" charset="-128"/>
                <a:ea typeface="メイリオ" panose="020B0604030504040204" pitchFamily="50" charset="-128"/>
              </a:rPr>
              <a:t>旧製品</a:t>
            </a:r>
            <a:endParaRPr kumimoji="1" lang="ja-JP" altLang="en-US" sz="800" dirty="0">
              <a:latin typeface="メイリオ" panose="020B0604030504040204" pitchFamily="50" charset="-128"/>
              <a:ea typeface="メイリオ" panose="020B0604030504040204" pitchFamily="50" charset="-128"/>
            </a:endParaRPr>
          </a:p>
        </p:txBody>
      </p:sp>
      <p:grpSp>
        <p:nvGrpSpPr>
          <p:cNvPr id="68" name="グループ化 67">
            <a:extLst>
              <a:ext uri="{FF2B5EF4-FFF2-40B4-BE49-F238E27FC236}">
                <a16:creationId xmlns:a16="http://schemas.microsoft.com/office/drawing/2014/main" id="{E0C421D1-EEE1-452D-9858-AE2FEC64B702}"/>
              </a:ext>
            </a:extLst>
          </p:cNvPr>
          <p:cNvGrpSpPr/>
          <p:nvPr/>
        </p:nvGrpSpPr>
        <p:grpSpPr>
          <a:xfrm>
            <a:off x="286296" y="1669019"/>
            <a:ext cx="443026" cy="144000"/>
            <a:chOff x="179229" y="1568204"/>
            <a:chExt cx="443026" cy="144000"/>
          </a:xfrm>
        </p:grpSpPr>
        <p:sp>
          <p:nvSpPr>
            <p:cNvPr id="73" name="正方形/長方形 72">
              <a:extLst>
                <a:ext uri="{FF2B5EF4-FFF2-40B4-BE49-F238E27FC236}">
                  <a16:creationId xmlns:a16="http://schemas.microsoft.com/office/drawing/2014/main" id="{8C85E167-2601-471B-88FB-1E81B1EF3178}"/>
                </a:ext>
              </a:extLst>
            </p:cNvPr>
            <p:cNvSpPr/>
            <p:nvPr/>
          </p:nvSpPr>
          <p:spPr>
            <a:xfrm>
              <a:off x="179229" y="1568204"/>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C93BE033-9558-4D85-B3FB-B4F51EC8C35A}"/>
                </a:ext>
              </a:extLst>
            </p:cNvPr>
            <p:cNvSpPr/>
            <p:nvPr/>
          </p:nvSpPr>
          <p:spPr>
            <a:xfrm>
              <a:off x="478239" y="1568204"/>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 name="Picture 2" descr="https://images-na.ssl-images-amazon.com/images/I/61lrW8C3s9L._SL1300_.jpg">
            <a:extLst>
              <a:ext uri="{FF2B5EF4-FFF2-40B4-BE49-F238E27FC236}">
                <a16:creationId xmlns:a16="http://schemas.microsoft.com/office/drawing/2014/main" id="{5D418BFF-4171-476F-A886-FA14A6430DCE}"/>
              </a:ext>
            </a:extLst>
          </p:cNvPr>
          <p:cNvPicPr>
            <a:picLocks noChangeAspect="1" noChangeArrowheads="1"/>
          </p:cNvPicPr>
          <p:nvPr/>
        </p:nvPicPr>
        <p:blipFill rotWithShape="1">
          <a:blip r:embed="rId4" cstate="print">
            <a:extLst>
              <a:ext uri="{28A0092B-C50C-407E-A947-70E740481C1C}">
                <a14:useLocalDpi xmlns:a14="http://schemas.microsoft.com/office/drawing/2010/main"/>
              </a:ext>
            </a:extLst>
          </a:blip>
          <a:srcRect/>
          <a:stretch/>
        </p:blipFill>
        <p:spPr bwMode="auto">
          <a:xfrm>
            <a:off x="172098" y="876750"/>
            <a:ext cx="655257" cy="38327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DE646A8A-D1AA-400A-A9EF-04ECD1F41333}"/>
              </a:ext>
            </a:extLst>
          </p:cNvPr>
          <p:cNvSpPr txBox="1"/>
          <p:nvPr/>
        </p:nvSpPr>
        <p:spPr>
          <a:xfrm>
            <a:off x="107504" y="730313"/>
            <a:ext cx="789056" cy="138499"/>
          </a:xfrm>
          <a:prstGeom prst="rect">
            <a:avLst/>
          </a:prstGeom>
          <a:noFill/>
        </p:spPr>
        <p:txBody>
          <a:bodyPr wrap="square" lIns="0" tIns="0" rIns="0" bIns="0" rtlCol="0">
            <a:spAutoFit/>
          </a:bodyPr>
          <a:lstStyle/>
          <a:p>
            <a:r>
              <a:rPr kumimoji="1" lang="ja-JP" altLang="en-US" sz="900" b="1" dirty="0">
                <a:solidFill>
                  <a:srgbClr val="FF0000"/>
                </a:solidFill>
                <a:latin typeface="メイリオ" panose="020B0604030504040204" pitchFamily="50" charset="-128"/>
                <a:ea typeface="メイリオ" panose="020B0604030504040204" pitchFamily="50" charset="-128"/>
              </a:rPr>
              <a:t>エコタンク</a:t>
            </a:r>
            <a:r>
              <a:rPr kumimoji="1" lang="ja-JP" altLang="en-US" sz="800" b="1" dirty="0">
                <a:solidFill>
                  <a:srgbClr val="FF0000"/>
                </a:solidFill>
                <a:latin typeface="メイリオ" panose="020B0604030504040204" pitchFamily="50" charset="-128"/>
                <a:ea typeface="メイリオ" panose="020B0604030504040204" pitchFamily="50" charset="-128"/>
              </a:rPr>
              <a:t>搭載</a:t>
            </a:r>
            <a:endParaRPr kumimoji="1" lang="ja-JP" altLang="en-US" sz="900" b="1" dirty="0">
              <a:solidFill>
                <a:srgbClr val="FF0000"/>
              </a:solidFill>
              <a:latin typeface="メイリオ" panose="020B0604030504040204" pitchFamily="50" charset="-128"/>
              <a:ea typeface="メイリオ" panose="020B0604030504040204" pitchFamily="50" charset="-128"/>
            </a:endParaRPr>
          </a:p>
        </p:txBody>
      </p:sp>
      <p:pic>
        <p:nvPicPr>
          <p:cNvPr id="1026" name="Picture 2" descr="https://images-na.ssl-images-amazon.com/images/I/61LZ2fq3r%2BL._SL1500_.jpg">
            <a:extLst>
              <a:ext uri="{FF2B5EF4-FFF2-40B4-BE49-F238E27FC236}">
                <a16:creationId xmlns:a16="http://schemas.microsoft.com/office/drawing/2014/main" id="{B2BD56F8-09D3-4541-A273-42BDC37B0F5A}"/>
              </a:ext>
            </a:extLst>
          </p:cNvPr>
          <p:cNvPicPr>
            <a:picLocks noChangeAspect="1" noChangeArrowheads="1"/>
          </p:cNvPicPr>
          <p:nvPr/>
        </p:nvPicPr>
        <p:blipFill rotWithShape="1">
          <a:blip r:embed="rId5" cstate="print">
            <a:extLst>
              <a:ext uri="{28A0092B-C50C-407E-A947-70E740481C1C}">
                <a14:useLocalDpi xmlns:a14="http://schemas.microsoft.com/office/drawing/2010/main"/>
              </a:ext>
            </a:extLst>
          </a:blip>
          <a:srcRect/>
          <a:stretch/>
        </p:blipFill>
        <p:spPr bwMode="auto">
          <a:xfrm>
            <a:off x="1060656" y="891984"/>
            <a:ext cx="704456" cy="2929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https://images-na.ssl-images-amazon.com/images/I/61tsomXAs6L._SL1500_.jpg">
            <a:extLst>
              <a:ext uri="{FF2B5EF4-FFF2-40B4-BE49-F238E27FC236}">
                <a16:creationId xmlns:a16="http://schemas.microsoft.com/office/drawing/2014/main" id="{17487500-3504-4635-9411-98ACBCEB8F8E}"/>
              </a:ext>
            </a:extLst>
          </p:cNvPr>
          <p:cNvPicPr>
            <a:picLocks noChangeAspect="1" noChangeArrowheads="1"/>
          </p:cNvPicPr>
          <p:nvPr/>
        </p:nvPicPr>
        <p:blipFill rotWithShape="1">
          <a:blip r:embed="rId6"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977915" y="889826"/>
            <a:ext cx="655258" cy="341239"/>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グループ化 10">
            <a:extLst>
              <a:ext uri="{FF2B5EF4-FFF2-40B4-BE49-F238E27FC236}">
                <a16:creationId xmlns:a16="http://schemas.microsoft.com/office/drawing/2014/main" id="{67A0FF6A-1A7C-4EA2-B59A-C815B2DF6E26}"/>
              </a:ext>
            </a:extLst>
          </p:cNvPr>
          <p:cNvGrpSpPr/>
          <p:nvPr/>
        </p:nvGrpSpPr>
        <p:grpSpPr>
          <a:xfrm>
            <a:off x="1924262" y="1671197"/>
            <a:ext cx="757904" cy="145991"/>
            <a:chOff x="1924262" y="1667525"/>
            <a:chExt cx="757904" cy="145991"/>
          </a:xfrm>
        </p:grpSpPr>
        <p:sp>
          <p:nvSpPr>
            <p:cNvPr id="57" name="正方形/長方形 56">
              <a:extLst>
                <a:ext uri="{FF2B5EF4-FFF2-40B4-BE49-F238E27FC236}">
                  <a16:creationId xmlns:a16="http://schemas.microsoft.com/office/drawing/2014/main" id="{821EE9DE-EF32-473D-B9C8-0845BB6D3E32}"/>
                </a:ext>
              </a:extLst>
            </p:cNvPr>
            <p:cNvSpPr/>
            <p:nvPr/>
          </p:nvSpPr>
          <p:spPr>
            <a:xfrm>
              <a:off x="1924262" y="1667525"/>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57">
              <a:extLst>
                <a:ext uri="{FF2B5EF4-FFF2-40B4-BE49-F238E27FC236}">
                  <a16:creationId xmlns:a16="http://schemas.microsoft.com/office/drawing/2014/main" id="{BDDE0182-71E7-4534-B369-6FC318906105}"/>
                </a:ext>
              </a:extLst>
            </p:cNvPr>
            <p:cNvSpPr/>
            <p:nvPr/>
          </p:nvSpPr>
          <p:spPr>
            <a:xfrm>
              <a:off x="2132040" y="1667525"/>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8106CC55-C804-4109-A022-B893B7708F17}"/>
                </a:ext>
              </a:extLst>
            </p:cNvPr>
            <p:cNvSpPr/>
            <p:nvPr/>
          </p:nvSpPr>
          <p:spPr>
            <a:xfrm>
              <a:off x="2339818" y="1667525"/>
              <a:ext cx="144016" cy="144000"/>
            </a:xfrm>
            <a:prstGeom prst="rect">
              <a:avLst/>
            </a:prstGeom>
            <a:solidFill>
              <a:srgbClr val="7C333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3D7E83AE-3FE1-411F-8373-BF3D98C52C42}"/>
                </a:ext>
              </a:extLst>
            </p:cNvPr>
            <p:cNvGrpSpPr/>
            <p:nvPr/>
          </p:nvGrpSpPr>
          <p:grpSpPr>
            <a:xfrm>
              <a:off x="2541766" y="1667525"/>
              <a:ext cx="140400" cy="145991"/>
              <a:chOff x="2541766" y="1667525"/>
              <a:chExt cx="140400" cy="145991"/>
            </a:xfrm>
          </p:grpSpPr>
          <p:sp>
            <p:nvSpPr>
              <p:cNvPr id="61" name="正方形/長方形 60">
                <a:extLst>
                  <a:ext uri="{FF2B5EF4-FFF2-40B4-BE49-F238E27FC236}">
                    <a16:creationId xmlns:a16="http://schemas.microsoft.com/office/drawing/2014/main" id="{4F002E69-9F5B-4F9D-8790-201AA6AB09DC}"/>
                  </a:ext>
                </a:extLst>
              </p:cNvPr>
              <p:cNvSpPr/>
              <p:nvPr/>
            </p:nvSpPr>
            <p:spPr>
              <a:xfrm>
                <a:off x="2541766" y="1741516"/>
                <a:ext cx="140400" cy="72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A706D420-4E17-4396-8B2B-A82C8365545F}"/>
                  </a:ext>
                </a:extLst>
              </p:cNvPr>
              <p:cNvSpPr/>
              <p:nvPr/>
            </p:nvSpPr>
            <p:spPr>
              <a:xfrm>
                <a:off x="2541766" y="1667525"/>
                <a:ext cx="140400" cy="72000"/>
              </a:xfrm>
              <a:prstGeom prst="rect">
                <a:avLst/>
              </a:prstGeom>
              <a:solidFill>
                <a:srgbClr val="BBA995"/>
              </a:solidFill>
              <a:ln w="3175">
                <a:solidFill>
                  <a:srgbClr val="BBA9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pic>
        <p:nvPicPr>
          <p:cNvPr id="1028" name="Picture 4" descr="https://images-na.ssl-images-amazon.com/images/I/61mN3X7fRGL._SL1455_.jpg">
            <a:extLst>
              <a:ext uri="{FF2B5EF4-FFF2-40B4-BE49-F238E27FC236}">
                <a16:creationId xmlns:a16="http://schemas.microsoft.com/office/drawing/2014/main" id="{C0308E29-90FD-4307-99F9-1597D0CAF949}"/>
              </a:ext>
            </a:extLst>
          </p:cNvPr>
          <p:cNvPicPr>
            <a:picLocks noChangeAspect="1" noChangeArrowheads="1"/>
          </p:cNvPicPr>
          <p:nvPr/>
        </p:nvPicPr>
        <p:blipFill>
          <a:blip r:embed="rId7" cstate="print">
            <a:clrChange>
              <a:clrFrom>
                <a:srgbClr val="FDFDFD"/>
              </a:clrFrom>
              <a:clrTo>
                <a:srgbClr val="FDFDFD">
                  <a:alpha val="0"/>
                </a:srgbClr>
              </a:clrTo>
            </a:clrChange>
            <a:extLst>
              <a:ext uri="{28A0092B-C50C-407E-A947-70E740481C1C}">
                <a14:useLocalDpi xmlns:a14="http://schemas.microsoft.com/office/drawing/2010/main"/>
              </a:ext>
            </a:extLst>
          </a:blip>
          <a:srcRect/>
          <a:stretch>
            <a:fillRect/>
          </a:stretch>
        </p:blipFill>
        <p:spPr bwMode="auto">
          <a:xfrm>
            <a:off x="2894035" y="871065"/>
            <a:ext cx="654751" cy="360000"/>
          </a:xfrm>
          <a:prstGeom prst="rect">
            <a:avLst/>
          </a:prstGeom>
          <a:noFill/>
          <a:extLst>
            <a:ext uri="{909E8E84-426E-40DD-AFC4-6F175D3DCCD1}">
              <a14:hiddenFill xmlns:a14="http://schemas.microsoft.com/office/drawing/2010/main">
                <a:solidFill>
                  <a:srgbClr val="FFFFFF"/>
                </a:solidFill>
              </a14:hiddenFill>
            </a:ext>
          </a:extLst>
        </p:spPr>
      </p:pic>
      <p:grpSp>
        <p:nvGrpSpPr>
          <p:cNvPr id="63" name="グループ化 62">
            <a:extLst>
              <a:ext uri="{FF2B5EF4-FFF2-40B4-BE49-F238E27FC236}">
                <a16:creationId xmlns:a16="http://schemas.microsoft.com/office/drawing/2014/main" id="{7DC24DBE-59CB-4CD5-8840-2EB2A58B60A6}"/>
              </a:ext>
            </a:extLst>
          </p:cNvPr>
          <p:cNvGrpSpPr/>
          <p:nvPr/>
        </p:nvGrpSpPr>
        <p:grpSpPr>
          <a:xfrm>
            <a:off x="2833801" y="1671197"/>
            <a:ext cx="757904" cy="145991"/>
            <a:chOff x="1924262" y="1667525"/>
            <a:chExt cx="757904" cy="145991"/>
          </a:xfrm>
        </p:grpSpPr>
        <p:sp>
          <p:nvSpPr>
            <p:cNvPr id="79" name="正方形/長方形 78">
              <a:extLst>
                <a:ext uri="{FF2B5EF4-FFF2-40B4-BE49-F238E27FC236}">
                  <a16:creationId xmlns:a16="http://schemas.microsoft.com/office/drawing/2014/main" id="{820F57D1-2355-4680-BAD6-042E9BEEE23B}"/>
                </a:ext>
              </a:extLst>
            </p:cNvPr>
            <p:cNvSpPr/>
            <p:nvPr/>
          </p:nvSpPr>
          <p:spPr>
            <a:xfrm>
              <a:off x="1924262" y="1667525"/>
              <a:ext cx="144016" cy="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6" name="正方形/長方形 85">
              <a:extLst>
                <a:ext uri="{FF2B5EF4-FFF2-40B4-BE49-F238E27FC236}">
                  <a16:creationId xmlns:a16="http://schemas.microsoft.com/office/drawing/2014/main" id="{E289DC2A-B842-40A1-A588-B8337A13F1DE}"/>
                </a:ext>
              </a:extLst>
            </p:cNvPr>
            <p:cNvSpPr/>
            <p:nvPr/>
          </p:nvSpPr>
          <p:spPr>
            <a:xfrm>
              <a:off x="2132040" y="1667525"/>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48A890CA-CBE0-4A26-B53E-A7FF561A2975}"/>
                </a:ext>
              </a:extLst>
            </p:cNvPr>
            <p:cNvSpPr/>
            <p:nvPr/>
          </p:nvSpPr>
          <p:spPr>
            <a:xfrm>
              <a:off x="2339818" y="1667525"/>
              <a:ext cx="144016" cy="144000"/>
            </a:xfrm>
            <a:prstGeom prst="rect">
              <a:avLst/>
            </a:prstGeom>
            <a:solidFill>
              <a:srgbClr val="7C333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8" name="グループ化 87">
              <a:extLst>
                <a:ext uri="{FF2B5EF4-FFF2-40B4-BE49-F238E27FC236}">
                  <a16:creationId xmlns:a16="http://schemas.microsoft.com/office/drawing/2014/main" id="{0AE89726-D364-4217-8EAF-0DF3D9898784}"/>
                </a:ext>
              </a:extLst>
            </p:cNvPr>
            <p:cNvGrpSpPr/>
            <p:nvPr/>
          </p:nvGrpSpPr>
          <p:grpSpPr>
            <a:xfrm>
              <a:off x="2541766" y="1667525"/>
              <a:ext cx="140400" cy="145991"/>
              <a:chOff x="2541766" y="1667525"/>
              <a:chExt cx="140400" cy="145991"/>
            </a:xfrm>
          </p:grpSpPr>
          <p:sp>
            <p:nvSpPr>
              <p:cNvPr id="89" name="正方形/長方形 88">
                <a:extLst>
                  <a:ext uri="{FF2B5EF4-FFF2-40B4-BE49-F238E27FC236}">
                    <a16:creationId xmlns:a16="http://schemas.microsoft.com/office/drawing/2014/main" id="{4779EBA8-43ED-4B0A-BD3F-BA866C429AFA}"/>
                  </a:ext>
                </a:extLst>
              </p:cNvPr>
              <p:cNvSpPr/>
              <p:nvPr/>
            </p:nvSpPr>
            <p:spPr>
              <a:xfrm>
                <a:off x="2541766" y="1741516"/>
                <a:ext cx="140400" cy="72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0FCC73D1-EB24-4338-8F62-42D95ECDFD1E}"/>
                  </a:ext>
                </a:extLst>
              </p:cNvPr>
              <p:cNvSpPr/>
              <p:nvPr/>
            </p:nvSpPr>
            <p:spPr>
              <a:xfrm>
                <a:off x="2541766" y="1667525"/>
                <a:ext cx="140400" cy="72000"/>
              </a:xfrm>
              <a:prstGeom prst="rect">
                <a:avLst/>
              </a:prstGeom>
              <a:solidFill>
                <a:srgbClr val="BBA995"/>
              </a:solidFill>
              <a:ln w="3175">
                <a:solidFill>
                  <a:srgbClr val="BBA9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pic>
        <p:nvPicPr>
          <p:cNvPr id="17" name="図 16">
            <a:extLst>
              <a:ext uri="{FF2B5EF4-FFF2-40B4-BE49-F238E27FC236}">
                <a16:creationId xmlns:a16="http://schemas.microsoft.com/office/drawing/2014/main" id="{CBF11536-24CF-43AC-8282-D2B2A8608B30}"/>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762096" y="924261"/>
            <a:ext cx="664793" cy="300536"/>
          </a:xfrm>
          <a:prstGeom prst="rect">
            <a:avLst/>
          </a:prstGeom>
        </p:spPr>
      </p:pic>
      <p:pic>
        <p:nvPicPr>
          <p:cNvPr id="91" name="図 90">
            <a:extLst>
              <a:ext uri="{FF2B5EF4-FFF2-40B4-BE49-F238E27FC236}">
                <a16:creationId xmlns:a16="http://schemas.microsoft.com/office/drawing/2014/main" id="{96AA06A9-F6CE-4B70-8671-96297294E330}"/>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4641892" y="924261"/>
            <a:ext cx="664793" cy="300536"/>
          </a:xfrm>
          <a:prstGeom prst="rect">
            <a:avLst/>
          </a:prstGeom>
        </p:spPr>
      </p:pic>
      <p:pic>
        <p:nvPicPr>
          <p:cNvPr id="18" name="図 17">
            <a:extLst>
              <a:ext uri="{FF2B5EF4-FFF2-40B4-BE49-F238E27FC236}">
                <a16:creationId xmlns:a16="http://schemas.microsoft.com/office/drawing/2014/main" id="{4D2B81CA-9234-4FA8-8B10-9AFECC036BF1}"/>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5594616" y="921027"/>
            <a:ext cx="599546" cy="297158"/>
          </a:xfrm>
          <a:prstGeom prst="rect">
            <a:avLst/>
          </a:prstGeom>
        </p:spPr>
      </p:pic>
      <p:sp>
        <p:nvSpPr>
          <p:cNvPr id="92" name="正方形/長方形 91">
            <a:extLst>
              <a:ext uri="{FF2B5EF4-FFF2-40B4-BE49-F238E27FC236}">
                <a16:creationId xmlns:a16="http://schemas.microsoft.com/office/drawing/2014/main" id="{4F56F318-6E77-44E3-BD48-F9927CA09A6E}"/>
              </a:ext>
            </a:extLst>
          </p:cNvPr>
          <p:cNvSpPr/>
          <p:nvPr/>
        </p:nvSpPr>
        <p:spPr>
          <a:xfrm>
            <a:off x="5804854" y="1669019"/>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3" name="図 92">
            <a:extLst>
              <a:ext uri="{FF2B5EF4-FFF2-40B4-BE49-F238E27FC236}">
                <a16:creationId xmlns:a16="http://schemas.microsoft.com/office/drawing/2014/main" id="{4A510727-D620-4179-9221-80534E94B692}"/>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5594616" y="934273"/>
            <a:ext cx="599546" cy="297158"/>
          </a:xfrm>
          <a:prstGeom prst="rect">
            <a:avLst/>
          </a:prstGeom>
        </p:spPr>
      </p:pic>
      <p:pic>
        <p:nvPicPr>
          <p:cNvPr id="94" name="図 93">
            <a:extLst>
              <a:ext uri="{FF2B5EF4-FFF2-40B4-BE49-F238E27FC236}">
                <a16:creationId xmlns:a16="http://schemas.microsoft.com/office/drawing/2014/main" id="{6BCFA7D7-8910-44BA-AD50-0D978EB42D29}"/>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6517235" y="934273"/>
            <a:ext cx="599546" cy="297158"/>
          </a:xfrm>
          <a:prstGeom prst="rect">
            <a:avLst/>
          </a:prstGeom>
        </p:spPr>
      </p:pic>
      <p:sp>
        <p:nvSpPr>
          <p:cNvPr id="95" name="正方形/長方形 94">
            <a:extLst>
              <a:ext uri="{FF2B5EF4-FFF2-40B4-BE49-F238E27FC236}">
                <a16:creationId xmlns:a16="http://schemas.microsoft.com/office/drawing/2014/main" id="{1A8AAFB2-2413-45B2-923B-88DD4B4615E8}"/>
              </a:ext>
            </a:extLst>
          </p:cNvPr>
          <p:cNvSpPr/>
          <p:nvPr/>
        </p:nvSpPr>
        <p:spPr>
          <a:xfrm>
            <a:off x="6720981" y="1669019"/>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a:extLst>
              <a:ext uri="{FF2B5EF4-FFF2-40B4-BE49-F238E27FC236}">
                <a16:creationId xmlns:a16="http://schemas.microsoft.com/office/drawing/2014/main" id="{2ED1A6DF-ED48-4542-AC0C-9976D970BF86}"/>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7388332" y="918836"/>
            <a:ext cx="611560" cy="264458"/>
          </a:xfrm>
          <a:prstGeom prst="rect">
            <a:avLst/>
          </a:prstGeom>
        </p:spPr>
      </p:pic>
      <p:sp>
        <p:nvSpPr>
          <p:cNvPr id="96" name="正方形/長方形 95">
            <a:extLst>
              <a:ext uri="{FF2B5EF4-FFF2-40B4-BE49-F238E27FC236}">
                <a16:creationId xmlns:a16="http://schemas.microsoft.com/office/drawing/2014/main" id="{8607E962-E4E6-4EE8-9A2B-800213432AFE}"/>
              </a:ext>
            </a:extLst>
          </p:cNvPr>
          <p:cNvSpPr/>
          <p:nvPr/>
        </p:nvSpPr>
        <p:spPr>
          <a:xfrm>
            <a:off x="7599308" y="1669019"/>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a:extLst>
              <a:ext uri="{FF2B5EF4-FFF2-40B4-BE49-F238E27FC236}">
                <a16:creationId xmlns:a16="http://schemas.microsoft.com/office/drawing/2014/main" id="{8511C53B-FE69-4A39-A0A4-409E57DFC303}"/>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8239992" y="889600"/>
            <a:ext cx="711643" cy="322930"/>
          </a:xfrm>
          <a:prstGeom prst="rect">
            <a:avLst/>
          </a:prstGeom>
        </p:spPr>
      </p:pic>
      <p:sp>
        <p:nvSpPr>
          <p:cNvPr id="97" name="正方形/長方形 96">
            <a:extLst>
              <a:ext uri="{FF2B5EF4-FFF2-40B4-BE49-F238E27FC236}">
                <a16:creationId xmlns:a16="http://schemas.microsoft.com/office/drawing/2014/main" id="{72829205-7A06-434F-9E69-DF2BF526072A}"/>
              </a:ext>
            </a:extLst>
          </p:cNvPr>
          <p:cNvSpPr/>
          <p:nvPr/>
        </p:nvSpPr>
        <p:spPr>
          <a:xfrm>
            <a:off x="8486686" y="1669019"/>
            <a:ext cx="144016" cy="144000"/>
          </a:xfrm>
          <a:prstGeom prst="rect">
            <a:avLst/>
          </a:prstGeom>
          <a:solidFill>
            <a:schemeClr val="bg1"/>
          </a:solid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37AFAE82-BE8E-4EA6-B0CF-31905784CA26}"/>
              </a:ext>
            </a:extLst>
          </p:cNvPr>
          <p:cNvSpPr txBox="1"/>
          <p:nvPr/>
        </p:nvSpPr>
        <p:spPr>
          <a:xfrm>
            <a:off x="-1610518" y="6317109"/>
            <a:ext cx="1504198" cy="507831"/>
          </a:xfrm>
          <a:prstGeom prst="rect">
            <a:avLst/>
          </a:prstGeom>
          <a:solidFill>
            <a:schemeClr val="bg1"/>
          </a:solidFill>
        </p:spPr>
        <p:txBody>
          <a:bodyPr wrap="square" rtlCol="0">
            <a:spAutoFit/>
          </a:bodyPr>
          <a:lstStyle/>
          <a:p>
            <a:r>
              <a:rPr lang="en-US" altLang="ja-JP" sz="1350" dirty="0"/>
              <a:t>2018.11.7</a:t>
            </a:r>
            <a:r>
              <a:rPr lang="ja-JP" altLang="en-US" sz="1350" dirty="0"/>
              <a:t>現在の</a:t>
            </a:r>
            <a:endParaRPr lang="en-US" altLang="ja-JP" sz="1350" dirty="0"/>
          </a:p>
          <a:p>
            <a:r>
              <a:rPr lang="ja-JP" altLang="en-US" sz="1350" dirty="0"/>
              <a:t>価格↓ ↓  ↓ ↓ ↓</a:t>
            </a:r>
          </a:p>
        </p:txBody>
      </p:sp>
      <p:graphicFrame>
        <p:nvGraphicFramePr>
          <p:cNvPr id="82" name="表 81">
            <a:extLst>
              <a:ext uri="{FF2B5EF4-FFF2-40B4-BE49-F238E27FC236}">
                <a16:creationId xmlns:a16="http://schemas.microsoft.com/office/drawing/2014/main" id="{7C7F93D5-7604-4C3E-B419-6156B73844DA}"/>
              </a:ext>
            </a:extLst>
          </p:cNvPr>
          <p:cNvGraphicFramePr>
            <a:graphicFrameLocks noGrp="1"/>
          </p:cNvGraphicFramePr>
          <p:nvPr>
            <p:extLst>
              <p:ext uri="{D42A27DB-BD31-4B8C-83A1-F6EECF244321}">
                <p14:modId xmlns:p14="http://schemas.microsoft.com/office/powerpoint/2010/main" val="4048750255"/>
              </p:ext>
            </p:extLst>
          </p:nvPr>
        </p:nvGraphicFramePr>
        <p:xfrm>
          <a:off x="-900608" y="6974641"/>
          <a:ext cx="9937125" cy="641623"/>
        </p:xfrm>
        <a:graphic>
          <a:graphicData uri="http://schemas.openxmlformats.org/drawingml/2006/table">
            <a:tbl>
              <a:tblPr firstRow="1" bandRow="1">
                <a:tableStyleId>{5C22544A-7EE6-4342-B048-85BDC9FD1C3A}</a:tableStyleId>
              </a:tblPr>
              <a:tblGrid>
                <a:gridCol w="903375">
                  <a:extLst>
                    <a:ext uri="{9D8B030D-6E8A-4147-A177-3AD203B41FA5}">
                      <a16:colId xmlns:a16="http://schemas.microsoft.com/office/drawing/2014/main" val="1079025229"/>
                    </a:ext>
                  </a:extLst>
                </a:gridCol>
                <a:gridCol w="903375">
                  <a:extLst>
                    <a:ext uri="{9D8B030D-6E8A-4147-A177-3AD203B41FA5}">
                      <a16:colId xmlns:a16="http://schemas.microsoft.com/office/drawing/2014/main" val="2519805360"/>
                    </a:ext>
                  </a:extLst>
                </a:gridCol>
                <a:gridCol w="903375">
                  <a:extLst>
                    <a:ext uri="{9D8B030D-6E8A-4147-A177-3AD203B41FA5}">
                      <a16:colId xmlns:a16="http://schemas.microsoft.com/office/drawing/2014/main" val="2820419097"/>
                    </a:ext>
                  </a:extLst>
                </a:gridCol>
                <a:gridCol w="903375">
                  <a:extLst>
                    <a:ext uri="{9D8B030D-6E8A-4147-A177-3AD203B41FA5}">
                      <a16:colId xmlns:a16="http://schemas.microsoft.com/office/drawing/2014/main" val="250893301"/>
                    </a:ext>
                  </a:extLst>
                </a:gridCol>
                <a:gridCol w="903375">
                  <a:extLst>
                    <a:ext uri="{9D8B030D-6E8A-4147-A177-3AD203B41FA5}">
                      <a16:colId xmlns:a16="http://schemas.microsoft.com/office/drawing/2014/main" val="2716187346"/>
                    </a:ext>
                  </a:extLst>
                </a:gridCol>
                <a:gridCol w="903375">
                  <a:extLst>
                    <a:ext uri="{9D8B030D-6E8A-4147-A177-3AD203B41FA5}">
                      <a16:colId xmlns:a16="http://schemas.microsoft.com/office/drawing/2014/main" val="516235562"/>
                    </a:ext>
                  </a:extLst>
                </a:gridCol>
                <a:gridCol w="903375">
                  <a:extLst>
                    <a:ext uri="{9D8B030D-6E8A-4147-A177-3AD203B41FA5}">
                      <a16:colId xmlns:a16="http://schemas.microsoft.com/office/drawing/2014/main" val="3145578814"/>
                    </a:ext>
                  </a:extLst>
                </a:gridCol>
                <a:gridCol w="903375">
                  <a:extLst>
                    <a:ext uri="{9D8B030D-6E8A-4147-A177-3AD203B41FA5}">
                      <a16:colId xmlns:a16="http://schemas.microsoft.com/office/drawing/2014/main" val="89091823"/>
                    </a:ext>
                  </a:extLst>
                </a:gridCol>
                <a:gridCol w="903375">
                  <a:extLst>
                    <a:ext uri="{9D8B030D-6E8A-4147-A177-3AD203B41FA5}">
                      <a16:colId xmlns:a16="http://schemas.microsoft.com/office/drawing/2014/main" val="620800768"/>
                    </a:ext>
                  </a:extLst>
                </a:gridCol>
                <a:gridCol w="903375">
                  <a:extLst>
                    <a:ext uri="{9D8B030D-6E8A-4147-A177-3AD203B41FA5}">
                      <a16:colId xmlns:a16="http://schemas.microsoft.com/office/drawing/2014/main" val="3477023954"/>
                    </a:ext>
                  </a:extLst>
                </a:gridCol>
                <a:gridCol w="903375">
                  <a:extLst>
                    <a:ext uri="{9D8B030D-6E8A-4147-A177-3AD203B41FA5}">
                      <a16:colId xmlns:a16="http://schemas.microsoft.com/office/drawing/2014/main" val="2463285243"/>
                    </a:ext>
                  </a:extLst>
                </a:gridCol>
              </a:tblGrid>
              <a:tr h="270783">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3F8E8"/>
                          </a:solidFill>
                          <a:latin typeface="Meiryo UI" panose="020B0604030504040204" pitchFamily="50" charset="-128"/>
                          <a:ea typeface="Meiryo UI" panose="020B0604030504040204" pitchFamily="50" charset="-128"/>
                        </a:rPr>
                        <a:t>W3S2</a:t>
                      </a:r>
                      <a:r>
                        <a:rPr kumimoji="1" lang="ja-JP" altLang="en-US" sz="1200" dirty="0">
                          <a:solidFill>
                            <a:srgbClr val="F3F8E8"/>
                          </a:solidFill>
                          <a:latin typeface="Meiryo UI" panose="020B0604030504040204" pitchFamily="50" charset="-128"/>
                          <a:ea typeface="Meiryo UI" panose="020B0604030504040204" pitchFamily="50" charset="-128"/>
                        </a:rPr>
                        <a:t>価格</a:t>
                      </a:r>
                      <a:endParaRPr kumimoji="1" lang="en-US" altLang="ja-JP" sz="1200" dirty="0">
                        <a:solidFill>
                          <a:srgbClr val="F3F8E8"/>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3F8E8"/>
                          </a:solidFill>
                          <a:latin typeface="Meiryo UI" panose="020B0604030504040204" pitchFamily="50" charset="-128"/>
                          <a:ea typeface="Meiryo UI" panose="020B0604030504040204" pitchFamily="50" charset="-128"/>
                        </a:rPr>
                        <a:t>（教室卸価格）</a:t>
                      </a:r>
                      <a:endParaRPr kumimoji="1" lang="en-US" altLang="ja-JP" sz="1000" dirty="0">
                        <a:solidFill>
                          <a:srgbClr val="F3F8E8"/>
                        </a:solidFill>
                        <a:latin typeface="Meiryo UI" panose="020B0604030504040204" pitchFamily="50" charset="-128"/>
                        <a:ea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3F8E8"/>
                          </a:solidFill>
                          <a:latin typeface="Meiryo UI" panose="020B0604030504040204" pitchFamily="50" charset="-128"/>
                          <a:ea typeface="Meiryo UI" panose="020B0604030504040204" pitchFamily="50" charset="-128"/>
                        </a:rPr>
                        <a:t>税別・送料抜</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EW-M571T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EP-979A3</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EP-881A</a:t>
                      </a:r>
                      <a:endParaRPr kumimoji="1" lang="it-IT"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EP-880A</a:t>
                      </a: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EP-811A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EP-810A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EP-711A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EP-710A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PX-049A</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tx1"/>
                          </a:solidFill>
                          <a:latin typeface="Meiryo UI" panose="020B0604030504040204" pitchFamily="50" charset="-128"/>
                          <a:ea typeface="Meiryo UI" panose="020B0604030504040204" pitchFamily="50" charset="-128"/>
                          <a:cs typeface="+mn-cs"/>
                        </a:rPr>
                        <a:t>EP-306</a:t>
                      </a:r>
                      <a:endParaRPr kumimoji="1" lang="ja-JP" alt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498671"/>
                  </a:ext>
                </a:extLst>
              </a:tr>
              <a:tr h="370840">
                <a:tc vMerge="1">
                  <a:txBody>
                    <a:bodyPr/>
                    <a:lstStyle/>
                    <a:p>
                      <a:endParaRPr kumimoji="1" lang="ja-JP" altLang="en-US"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\32,235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\27,400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\29,505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\16,700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\22,155</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\13,300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\16,590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\9,800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\7,100</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a:solidFill>
                            <a:schemeClr val="tx1"/>
                          </a:solidFill>
                        </a:rPr>
                        <a:t>\13,776</a:t>
                      </a:r>
                      <a:endParaRPr kumimoji="1" lang="ja-JP" altLang="en-US" sz="1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1145856"/>
                  </a:ext>
                </a:extLst>
              </a:tr>
            </a:tbl>
          </a:graphicData>
        </a:graphic>
      </p:graphicFrame>
      <p:sp>
        <p:nvSpPr>
          <p:cNvPr id="84" name="テキスト ボックス 83">
            <a:extLst>
              <a:ext uri="{FF2B5EF4-FFF2-40B4-BE49-F238E27FC236}">
                <a16:creationId xmlns:a16="http://schemas.microsoft.com/office/drawing/2014/main" id="{505E0633-E9B6-4886-A849-4FAE6EFCE22A}"/>
              </a:ext>
            </a:extLst>
          </p:cNvPr>
          <p:cNvSpPr txBox="1"/>
          <p:nvPr/>
        </p:nvSpPr>
        <p:spPr>
          <a:xfrm>
            <a:off x="3414640" y="1664697"/>
            <a:ext cx="345666" cy="138499"/>
          </a:xfrm>
          <a:prstGeom prst="rect">
            <a:avLst/>
          </a:prstGeom>
          <a:noFill/>
        </p:spPr>
        <p:txBody>
          <a:bodyPr wrap="square" lIns="0" tIns="0" rIns="0" bIns="0" rtlCol="0">
            <a:spAutoFit/>
          </a:bodyPr>
          <a:lstStyle/>
          <a:p>
            <a:r>
              <a:rPr kumimoji="1" lang="ja-JP" altLang="en-US" sz="900" b="1" dirty="0">
                <a:solidFill>
                  <a:srgbClr val="FF0000"/>
                </a:solidFill>
                <a:latin typeface="Meiryo UI" panose="020B0604030504040204" pitchFamily="50" charset="-128"/>
                <a:ea typeface="Meiryo UI" panose="020B0604030504040204" pitchFamily="50" charset="-128"/>
              </a:rPr>
              <a:t>完売</a:t>
            </a:r>
          </a:p>
        </p:txBody>
      </p:sp>
    </p:spTree>
    <p:extLst>
      <p:ext uri="{BB962C8B-B14F-4D97-AF65-F5344CB8AC3E}">
        <p14:creationId xmlns:p14="http://schemas.microsoft.com/office/powerpoint/2010/main" val="3089542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15019</TotalTime>
  <Words>1915</Words>
  <Application>Microsoft Office PowerPoint</Application>
  <PresentationFormat>画面に合わせる (4:3)</PresentationFormat>
  <Paragraphs>580</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MouseComputer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Ishii</dc:creator>
  <cp:lastModifiedBy>わかるとできる 企画制作部</cp:lastModifiedBy>
  <cp:revision>478</cp:revision>
  <cp:lastPrinted>2018-11-07T05:46:11Z</cp:lastPrinted>
  <dcterms:created xsi:type="dcterms:W3CDTF">2013-10-30T07:29:42Z</dcterms:created>
  <dcterms:modified xsi:type="dcterms:W3CDTF">2018-11-09T06:46:48Z</dcterms:modified>
</cp:coreProperties>
</file>