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4"/>
  </p:notesMasterIdLst>
  <p:handoutMasterIdLst>
    <p:handoutMasterId r:id="rId5"/>
  </p:handoutMasterIdLst>
  <p:sldIdLst>
    <p:sldId id="261" r:id="rId2"/>
    <p:sldId id="262" r:id="rId3"/>
  </p:sldIdLst>
  <p:sldSz cx="12192000" cy="9144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71A"/>
    <a:srgbClr val="F8BD7D"/>
    <a:srgbClr val="034183"/>
    <a:srgbClr val="F6BC7D"/>
    <a:srgbClr val="FDD23E"/>
    <a:srgbClr val="5637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1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2" y="276"/>
      </p:cViewPr>
      <p:guideLst>
        <p:guide pos="3840"/>
        <p:guide orient="horz" pos="54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54756F7-C18D-4452-8BA3-56D74EB637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B14C62A-4C75-494F-A806-6D6BDBF823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51CB4-CF71-437F-99A6-35083E2B8125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A7FDFD7-B93E-410A-B842-9F01608061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812EA9-B8E7-4FF3-B490-BDDC80BADF3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BAF14-DA34-4C3C-9B43-3EDB56C163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8480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559CE-2860-4C30-8BA3-FA169DF1553F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9800"/>
            <a:ext cx="5389563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90457-DCAB-4B37-BDDD-E380D1DFF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7355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15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95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4579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377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298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1452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91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10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845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6582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63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238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45AF0-6CE5-4423-B126-CEEC8CEA6B64}" type="datetimeFigureOut">
              <a:rPr kumimoji="1" lang="ja-JP" altLang="en-US" smtClean="0"/>
              <a:t>2021/9/8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83924-DDC0-4719-8FA6-251D690B98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406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キスト, 手紙&#10;&#10;自動的に生成された説明">
            <a:extLst>
              <a:ext uri="{FF2B5EF4-FFF2-40B4-BE49-F238E27FC236}">
                <a16:creationId xmlns:a16="http://schemas.microsoft.com/office/drawing/2014/main" id="{8454D84E-1ED7-40E7-A89F-FCB2FC1FA3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1"/>
          <a:stretch/>
        </p:blipFill>
        <p:spPr>
          <a:xfrm>
            <a:off x="0" y="0"/>
            <a:ext cx="12192000" cy="9144000"/>
          </a:xfrm>
          <a:prstGeom prst="rect">
            <a:avLst/>
          </a:prstGeom>
        </p:spPr>
      </p:pic>
      <p:pic>
        <p:nvPicPr>
          <p:cNvPr id="37" name="図 36" descr="ノートパソコンの画面&#10;&#10;自動的に生成された説明">
            <a:extLst>
              <a:ext uri="{FF2B5EF4-FFF2-40B4-BE49-F238E27FC236}">
                <a16:creationId xmlns:a16="http://schemas.microsoft.com/office/drawing/2014/main" id="{8AABCC71-FEFD-4399-B961-2DF107BFE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734" y="3982125"/>
            <a:ext cx="6370619" cy="4887459"/>
          </a:xfrm>
          <a:prstGeom prst="rect">
            <a:avLst/>
          </a:prstGeom>
          <a:effectLst>
            <a:outerShdw blurRad="76200" dist="38100" dir="2700000" sx="104000" sy="104000" algn="tl" rotWithShape="0">
              <a:prstClr val="black">
                <a:alpha val="26000"/>
              </a:prstClr>
            </a:outerShdw>
          </a:effectLst>
        </p:spPr>
      </p:pic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EC725F1-6A6D-442B-A912-EA76B77D3626}"/>
              </a:ext>
            </a:extLst>
          </p:cNvPr>
          <p:cNvSpPr txBox="1"/>
          <p:nvPr/>
        </p:nvSpPr>
        <p:spPr>
          <a:xfrm>
            <a:off x="-52713" y="2737639"/>
            <a:ext cx="678627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AMD Ryzen5 3500U</a:t>
            </a:r>
          </a:p>
          <a:p>
            <a:pPr algn="ctr"/>
            <a:r>
              <a:rPr kumimoji="1" lang="ja-JP" altLang="en-US" sz="4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メモリ</a:t>
            </a:r>
            <a:r>
              <a:rPr kumimoji="1" lang="en-US" altLang="ja-JP" sz="4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8GB</a:t>
            </a:r>
          </a:p>
          <a:p>
            <a:pPr algn="ctr"/>
            <a:r>
              <a:rPr kumimoji="1" lang="en-US" altLang="ja-JP" sz="4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512GB</a:t>
            </a:r>
            <a:r>
              <a:rPr lang="ja-JP" altLang="en-US" sz="4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 </a:t>
            </a:r>
            <a:r>
              <a:rPr kumimoji="1" lang="en-US" altLang="ja-JP" sz="4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SSD</a:t>
            </a:r>
          </a:p>
          <a:p>
            <a:pPr algn="ctr"/>
            <a:r>
              <a:rPr kumimoji="1" lang="en-US" altLang="ja-JP" sz="4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Office H</a:t>
            </a:r>
            <a:r>
              <a:rPr kumimoji="1" lang="ja-JP" altLang="en-US" sz="4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＆</a:t>
            </a:r>
            <a:r>
              <a:rPr kumimoji="1" lang="en-US" altLang="ja-JP" sz="4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B 2019</a:t>
            </a:r>
          </a:p>
          <a:p>
            <a:pPr algn="ctr"/>
            <a:r>
              <a:rPr kumimoji="1" lang="ja-JP" altLang="en-US" sz="40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マカフィー</a:t>
            </a:r>
            <a:r>
              <a:rPr kumimoji="1" lang="en-US" altLang="ja-JP" sz="40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® </a:t>
            </a:r>
            <a:r>
              <a:rPr kumimoji="1" lang="ja-JP" altLang="en-US" sz="40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リブセーフ™ </a:t>
            </a:r>
            <a:r>
              <a:rPr kumimoji="1" lang="en-US" altLang="ja-JP" sz="40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3</a:t>
            </a:r>
            <a:r>
              <a:rPr kumimoji="1" lang="ja-JP" altLang="en-US" sz="40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年版</a:t>
            </a:r>
            <a:endParaRPr kumimoji="1" lang="en-US" altLang="ja-JP" sz="4000" b="1" dirty="0">
              <a:solidFill>
                <a:schemeClr val="accent1">
                  <a:lumMod val="75000"/>
                </a:schemeClr>
              </a:solidFill>
              <a:latin typeface="コーポレート・ロゴ（ラウンド） ver2" panose="02000600000000000000" pitchFamily="2" charset="-128"/>
              <a:ea typeface="コーポレート・ロゴ（ラウンド） ver2" panose="02000600000000000000" pitchFamily="2" charset="-128"/>
            </a:endParaRPr>
          </a:p>
          <a:p>
            <a:pPr algn="ctr"/>
            <a:r>
              <a:rPr kumimoji="1" lang="ja-JP" altLang="en-US" sz="40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メーカー</a:t>
            </a:r>
            <a:r>
              <a:rPr kumimoji="1" lang="en-US" altLang="ja-JP" sz="40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1</a:t>
            </a:r>
            <a:r>
              <a:rPr kumimoji="1" lang="ja-JP" altLang="en-US" sz="40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年保証</a:t>
            </a:r>
            <a:endParaRPr kumimoji="1" lang="en-US" altLang="ja-JP" sz="4000" b="1" dirty="0">
              <a:solidFill>
                <a:schemeClr val="accent1">
                  <a:lumMod val="75000"/>
                </a:schemeClr>
              </a:solidFill>
              <a:latin typeface="コーポレート・ロゴ（ラウンド） ver2" panose="02000600000000000000" pitchFamily="2" charset="-128"/>
              <a:ea typeface="コーポレート・ロゴ（ラウンド） ver2" panose="02000600000000000000" pitchFamily="2" charset="-128"/>
            </a:endParaRPr>
          </a:p>
          <a:p>
            <a:pPr algn="ctr"/>
            <a:endParaRPr kumimoji="1" lang="ja-JP" altLang="en-US" sz="4400" b="1" dirty="0">
              <a:solidFill>
                <a:schemeClr val="accent1">
                  <a:lumMod val="75000"/>
                </a:schemeClr>
              </a:solidFill>
              <a:latin typeface="コーポレート・ロゴ（ラウンド） ver2" panose="02000600000000000000" pitchFamily="2" charset="-128"/>
              <a:ea typeface="コーポレート・ロゴ（ラウンド） ver2" panose="02000600000000000000" pitchFamily="2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F528F2F-F747-467D-9D06-8006E6737C31}"/>
              </a:ext>
            </a:extLst>
          </p:cNvPr>
          <p:cNvSpPr txBox="1"/>
          <p:nvPr/>
        </p:nvSpPr>
        <p:spPr>
          <a:xfrm>
            <a:off x="278404" y="6814387"/>
            <a:ext cx="59614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>
                <a:solidFill>
                  <a:schemeClr val="bg1"/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Corei5</a:t>
            </a:r>
            <a:r>
              <a:rPr kumimoji="1" lang="ja-JP" altLang="en-US" sz="4400" b="1" dirty="0">
                <a:solidFill>
                  <a:schemeClr val="bg1"/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と同性能！？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ED5955B-E564-4B18-AD87-5AB48E3310D7}"/>
              </a:ext>
            </a:extLst>
          </p:cNvPr>
          <p:cNvSpPr txBox="1"/>
          <p:nvPr/>
        </p:nvSpPr>
        <p:spPr>
          <a:xfrm>
            <a:off x="529929" y="84856"/>
            <a:ext cx="36249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800" dirty="0">
                <a:solidFill>
                  <a:schemeClr val="tx1">
                    <a:lumMod val="85000"/>
                    <a:lumOff val="1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  <a:cs typeface="源柔ゴシックX Regular" panose="020B0302020203020207" pitchFamily="50" charset="-128"/>
              </a:rPr>
              <a:t>9</a:t>
            </a:r>
            <a:r>
              <a:rPr kumimoji="1" lang="ja-JP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  <a:cs typeface="源柔ゴシックX Regular" panose="020B0302020203020207" pitchFamily="50" charset="-128"/>
              </a:rPr>
              <a:t>月末</a:t>
            </a:r>
            <a:r>
              <a:rPr kumimoji="1" lang="ja-JP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  <a:cs typeface="源柔ゴシックX Regular" panose="020B0302020203020207" pitchFamily="50" charset="-128"/>
              </a:rPr>
              <a:t>まで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1903D4B-4016-4D1C-8570-52FDEC4A4F4B}"/>
              </a:ext>
            </a:extLst>
          </p:cNvPr>
          <p:cNvSpPr txBox="1"/>
          <p:nvPr/>
        </p:nvSpPr>
        <p:spPr>
          <a:xfrm>
            <a:off x="957612" y="1616262"/>
            <a:ext cx="2801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  <a:cs typeface="源柔ゴシックX Regular" panose="020B0302020203020207" pitchFamily="50" charset="-128"/>
              </a:rPr>
              <a:t>※</a:t>
            </a:r>
            <a:r>
              <a:rPr kumimoji="1" lang="ja-JP" altLang="en-US" sz="3600" dirty="0"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  <a:cs typeface="源柔ゴシックX Regular" panose="020B0302020203020207" pitchFamily="50" charset="-128"/>
              </a:rPr>
              <a:t>早期終了</a:t>
            </a:r>
            <a:endParaRPr kumimoji="1" lang="en-US" altLang="ja-JP" sz="3600" dirty="0">
              <a:latin typeface="コーポレート・ロゴ（ラウンド） ver2" panose="02000600000000000000" pitchFamily="2" charset="-128"/>
              <a:ea typeface="コーポレート・ロゴ（ラウンド） ver2" panose="02000600000000000000" pitchFamily="2" charset="-128"/>
              <a:cs typeface="源柔ゴシックX Regular" panose="020B0302020203020207" pitchFamily="50" charset="-128"/>
            </a:endParaRPr>
          </a:p>
          <a:p>
            <a:r>
              <a:rPr kumimoji="1" lang="ja-JP" altLang="en-US" sz="3600" dirty="0"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  <a:cs typeface="源柔ゴシックX Regular" panose="020B0302020203020207" pitchFamily="50" charset="-128"/>
              </a:rPr>
              <a:t>の場合もあり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CC68D92-EE78-4FBE-BBE0-BEE5F2C4FBB1}"/>
              </a:ext>
            </a:extLst>
          </p:cNvPr>
          <p:cNvSpPr txBox="1"/>
          <p:nvPr/>
        </p:nvSpPr>
        <p:spPr>
          <a:xfrm>
            <a:off x="7196375" y="1952809"/>
            <a:ext cx="4763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chemeClr val="accent6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使いやすさ◎</a:t>
            </a:r>
            <a:endParaRPr kumimoji="1" lang="en-US" altLang="ja-JP" sz="3200" dirty="0">
              <a:solidFill>
                <a:schemeClr val="accent6">
                  <a:lumMod val="75000"/>
                </a:schemeClr>
              </a:solidFill>
              <a:latin typeface="コーポレート・ロゴ（ラウンド） ver2" panose="02000600000000000000" pitchFamily="2" charset="-128"/>
              <a:ea typeface="コーポレート・ロゴ（ラウンド） ver2" panose="02000600000000000000" pitchFamily="2" charset="-128"/>
            </a:endParaRPr>
          </a:p>
          <a:p>
            <a:pPr algn="ctr"/>
            <a:r>
              <a:rPr kumimoji="1" lang="ja-JP" altLang="en-US" sz="3200" dirty="0">
                <a:solidFill>
                  <a:schemeClr val="accent6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オリジナル　キーボードカバー</a:t>
            </a:r>
            <a:endParaRPr kumimoji="1" lang="en-US" altLang="ja-JP" sz="3200" dirty="0">
              <a:solidFill>
                <a:schemeClr val="accent6">
                  <a:lumMod val="75000"/>
                </a:schemeClr>
              </a:solidFill>
              <a:latin typeface="コーポレート・ロゴ（ラウンド） ver2" panose="02000600000000000000" pitchFamily="2" charset="-128"/>
              <a:ea typeface="コーポレート・ロゴ（ラウンド） ver2" panose="02000600000000000000" pitchFamily="2" charset="-128"/>
            </a:endParaRPr>
          </a:p>
          <a:p>
            <a:pPr algn="ctr"/>
            <a:r>
              <a:rPr kumimoji="1" lang="ja-JP" altLang="en-US" sz="3200" dirty="0">
                <a:solidFill>
                  <a:schemeClr val="accent6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プレゼント！</a:t>
            </a:r>
            <a:endParaRPr kumimoji="1" lang="en-US" altLang="ja-JP" sz="3200" dirty="0">
              <a:solidFill>
                <a:schemeClr val="accent6">
                  <a:lumMod val="75000"/>
                </a:schemeClr>
              </a:solidFill>
              <a:latin typeface="コーポレート・ロゴ（ラウンド） ver2" panose="02000600000000000000" pitchFamily="2" charset="-128"/>
              <a:ea typeface="コーポレート・ロゴ（ラウンド） ver2" panose="02000600000000000000" pitchFamily="2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B7DC6F5-2A34-4DCE-AB54-60B5B5370E0F}"/>
              </a:ext>
            </a:extLst>
          </p:cNvPr>
          <p:cNvSpPr txBox="1"/>
          <p:nvPr/>
        </p:nvSpPr>
        <p:spPr>
          <a:xfrm>
            <a:off x="7786763" y="8607974"/>
            <a:ext cx="4244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spc="300" dirty="0">
                <a:solidFill>
                  <a:schemeClr val="bg1"/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※</a:t>
            </a:r>
            <a:r>
              <a:rPr kumimoji="1" lang="ja-JP" altLang="en-US" sz="2800" b="1" spc="300" dirty="0">
                <a:solidFill>
                  <a:schemeClr val="bg1"/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マウスは付属しません</a:t>
            </a:r>
          </a:p>
        </p:txBody>
      </p:sp>
      <p:pic>
        <p:nvPicPr>
          <p:cNvPr id="3" name="図 2" descr="アイコン&#10;&#10;自動的に生成された説明">
            <a:extLst>
              <a:ext uri="{FF2B5EF4-FFF2-40B4-BE49-F238E27FC236}">
                <a16:creationId xmlns:a16="http://schemas.microsoft.com/office/drawing/2014/main" id="{23257C31-A3D5-46BF-84B9-73316CC569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819" y="21146"/>
            <a:ext cx="2736308" cy="274195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760F2A33-B1D1-41C5-8125-D57663C206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307" y="274416"/>
            <a:ext cx="4400038" cy="1496706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A30DB8D-2A35-4281-B805-4FBE643064BB}"/>
              </a:ext>
            </a:extLst>
          </p:cNvPr>
          <p:cNvSpPr txBox="1"/>
          <p:nvPr/>
        </p:nvSpPr>
        <p:spPr>
          <a:xfrm>
            <a:off x="67744" y="7892393"/>
            <a:ext cx="6000476" cy="1107996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>
                <a:solidFill>
                  <a:srgbClr val="FF0000"/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特価：</a:t>
            </a:r>
            <a:r>
              <a:rPr kumimoji="1" lang="en-US" altLang="ja-JP" sz="6600" b="1" dirty="0">
                <a:solidFill>
                  <a:srgbClr val="FF0000"/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000,000</a:t>
            </a:r>
            <a:r>
              <a:rPr kumimoji="1" lang="ja-JP" altLang="en-US" sz="6000" b="1" dirty="0">
                <a:solidFill>
                  <a:srgbClr val="FF0000"/>
                </a:solidFill>
                <a:latin typeface="源柔ゴシックXP Medium" panose="020B0402020203020207" pitchFamily="50" charset="-128"/>
                <a:ea typeface="源柔ゴシックXP Medium" panose="020B0402020203020207" pitchFamily="50" charset="-128"/>
                <a:cs typeface="源柔ゴシックXP Medium" panose="020B0402020203020207" pitchFamily="50" charset="-128"/>
              </a:rPr>
              <a:t>円</a:t>
            </a:r>
            <a:endParaRPr kumimoji="1" lang="ja-JP" altLang="en-US" sz="6600" b="1" dirty="0">
              <a:solidFill>
                <a:srgbClr val="FF0000"/>
              </a:solidFill>
              <a:latin typeface="源柔ゴシックXP Medium" panose="020B0402020203020207" pitchFamily="50" charset="-128"/>
              <a:ea typeface="源柔ゴシックXP Medium" panose="020B0402020203020207" pitchFamily="50" charset="-128"/>
              <a:cs typeface="源柔ゴシックXP Medium" panose="020B040202020302020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D10BA5-8E5C-4E48-8C5A-71547DA45103}"/>
              </a:ext>
            </a:extLst>
          </p:cNvPr>
          <p:cNvSpPr txBox="1"/>
          <p:nvPr/>
        </p:nvSpPr>
        <p:spPr>
          <a:xfrm>
            <a:off x="0" y="198511"/>
            <a:ext cx="12192000" cy="923330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kumimoji="1" lang="ja-JP" altLang="en-US" sz="5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「</a:t>
            </a:r>
            <a:r>
              <a:rPr kumimoji="1" lang="en-US" altLang="ja-JP" sz="5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AMD Ryzen5 3500U</a:t>
            </a:r>
            <a:r>
              <a:rPr kumimoji="1" lang="ja-JP" altLang="en-US" sz="54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」</a:t>
            </a:r>
            <a:r>
              <a:rPr kumimoji="1" lang="ja-JP" altLang="en-US" sz="4800" b="1" dirty="0">
                <a:solidFill>
                  <a:schemeClr val="accent1">
                    <a:lumMod val="75000"/>
                  </a:schemeClr>
                </a:solidFill>
                <a:latin typeface="コーポレート・ロゴ（ラウンド） ver2" panose="02000600000000000000" pitchFamily="2" charset="-128"/>
                <a:ea typeface="コーポレート・ロゴ（ラウンド） ver2" panose="02000600000000000000" pitchFamily="2" charset="-128"/>
              </a:rPr>
              <a:t>ってどうなの？</a:t>
            </a:r>
            <a:endParaRPr lang="ja-JP" altLang="en-US" sz="4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F3A68A3-298B-4AE2-B3EF-E8844BBF3081}"/>
              </a:ext>
            </a:extLst>
          </p:cNvPr>
          <p:cNvSpPr txBox="1"/>
          <p:nvPr/>
        </p:nvSpPr>
        <p:spPr>
          <a:xfrm>
            <a:off x="208878" y="1403436"/>
            <a:ext cx="11438963" cy="1077218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kumimoji="1" lang="en-US" altLang="ja-JP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CPU</a:t>
            </a:r>
            <a:r>
              <a:rPr kumimoji="1"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は、</a:t>
            </a:r>
            <a:r>
              <a:rPr kumimoji="1" lang="ja-JP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パソコンにとっての頭脳</a:t>
            </a:r>
            <a:r>
              <a:rPr kumimoji="1"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！とっても重要です。</a:t>
            </a:r>
            <a:r>
              <a:rPr kumimoji="1" lang="en-US" altLang="ja-JP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CPU</a:t>
            </a:r>
            <a:r>
              <a:rPr kumimoji="1" lang="ja-JP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といえば「インテル」そんなインテルと性能を比べてみました！</a:t>
            </a:r>
            <a:endParaRPr lang="ja-JP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1" name="オブジェクト 10">
            <a:extLst>
              <a:ext uri="{FF2B5EF4-FFF2-40B4-BE49-F238E27FC236}">
                <a16:creationId xmlns:a16="http://schemas.microsoft.com/office/drawing/2014/main" id="{6C7966F8-891C-457B-87BD-AE5F20FDC1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1887195"/>
              </p:ext>
            </p:extLst>
          </p:nvPr>
        </p:nvGraphicFramePr>
        <p:xfrm>
          <a:off x="1096963" y="2762250"/>
          <a:ext cx="10075862" cy="432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534531" imgH="4095818" progId="Excel.Sheet.12">
                  <p:embed/>
                </p:oleObj>
              </mc:Choice>
              <mc:Fallback>
                <p:oleObj name="Worksheet" r:id="rId2" imgW="9534531" imgH="409581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96963" y="2762250"/>
                        <a:ext cx="10075862" cy="4327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9558B9C-92D9-4EAD-B66E-9C299D301C58}"/>
              </a:ext>
            </a:extLst>
          </p:cNvPr>
          <p:cNvSpPr txBox="1"/>
          <p:nvPr/>
        </p:nvSpPr>
        <p:spPr>
          <a:xfrm>
            <a:off x="376518" y="7371371"/>
            <a:ext cx="11438963" cy="1754326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ベンチマークとは・・</a:t>
            </a:r>
            <a:r>
              <a:rPr lang="ja-JP" altLang="en-US" sz="2400" b="1" dirty="0">
                <a:solidFill>
                  <a:srgbClr val="CC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パソコンの</a:t>
            </a:r>
            <a:r>
              <a:rPr lang="ja-JP" altLang="en-US" sz="2400" b="1" i="0" dirty="0">
                <a:solidFill>
                  <a:srgbClr val="CC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性能を測るテスト</a:t>
            </a:r>
            <a:r>
              <a:rPr lang="ja-JP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のこと。</a:t>
            </a:r>
            <a:endParaRPr lang="en-US" altLang="ja-JP" sz="20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数字が高いほうが、多く処理できる</a:t>
            </a:r>
            <a:endParaRPr lang="en-US" altLang="ja-JP" sz="20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20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下記</a:t>
            </a:r>
            <a:r>
              <a:rPr lang="en-US" altLang="ja-JP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HP</a:t>
            </a:r>
            <a:r>
              <a:rPr lang="ja-JP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数値を参考</a:t>
            </a:r>
            <a:endParaRPr lang="en-US" altLang="ja-JP" sz="20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https://www.cpubenchmark.net/cpu_list.php#single-cpu</a:t>
            </a:r>
            <a:endParaRPr lang="ja-JP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683ABCE-3277-4F0A-9E46-092A8B365FBE}"/>
              </a:ext>
            </a:extLst>
          </p:cNvPr>
          <p:cNvSpPr/>
          <p:nvPr/>
        </p:nvSpPr>
        <p:spPr>
          <a:xfrm>
            <a:off x="1297172" y="5539563"/>
            <a:ext cx="9875653" cy="5103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8569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1969</TotalTime>
  <Words>135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コーポレート・ロゴ（ラウンド） ver2</vt:lpstr>
      <vt:lpstr>メイリオ</vt:lpstr>
      <vt:lpstr>源柔ゴシックXP Medium</vt:lpstr>
      <vt:lpstr>游ゴシック</vt:lpstr>
      <vt:lpstr>Arial</vt:lpstr>
      <vt:lpstr>Calibri</vt:lpstr>
      <vt:lpstr>Calibri Light</vt:lpstr>
      <vt:lpstr>Office テーマ</vt:lpstr>
      <vt:lpstr>Worksheet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わかるとできる 企画制作部</dc:creator>
  <cp:lastModifiedBy>石井 聡美</cp:lastModifiedBy>
  <cp:revision>34</cp:revision>
  <cp:lastPrinted>2018-12-06T05:57:58Z</cp:lastPrinted>
  <dcterms:created xsi:type="dcterms:W3CDTF">2018-09-20T04:19:28Z</dcterms:created>
  <dcterms:modified xsi:type="dcterms:W3CDTF">2021-09-08T08:42:05Z</dcterms:modified>
</cp:coreProperties>
</file>