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7"/>
  </p:notesMasterIdLst>
  <p:handoutMasterIdLst>
    <p:handoutMasterId r:id="rId8"/>
  </p:handoutMasterIdLst>
  <p:sldIdLst>
    <p:sldId id="261" r:id="rId2"/>
    <p:sldId id="262" r:id="rId3"/>
    <p:sldId id="264" r:id="rId4"/>
    <p:sldId id="263" r:id="rId5"/>
    <p:sldId id="259" r:id="rId6"/>
  </p:sldIdLst>
  <p:sldSz cx="9144000" cy="6858000" type="screen4x3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1D510391-311F-429D-A06E-D676F33E8D01}">
          <p14:sldIdLst>
            <p14:sldId id="261"/>
            <p14:sldId id="262"/>
            <p14:sldId id="264"/>
            <p14:sldId id="263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595" userDrawn="1">
          <p15:clr>
            <a:srgbClr val="A4A3A4"/>
          </p15:clr>
        </p15:guide>
        <p15:guide id="3" orient="horz" pos="884" userDrawn="1">
          <p15:clr>
            <a:srgbClr val="A4A3A4"/>
          </p15:clr>
        </p15:guide>
        <p15:guide id="4" orient="horz" pos="578" userDrawn="1">
          <p15:clr>
            <a:srgbClr val="A4A3A4"/>
          </p15:clr>
        </p15:guide>
        <p15:guide id="5" pos="2849" userDrawn="1">
          <p15:clr>
            <a:srgbClr val="A4A3A4"/>
          </p15:clr>
        </p15:guide>
        <p15:guide id="6" pos="68" userDrawn="1">
          <p15:clr>
            <a:srgbClr val="A4A3A4"/>
          </p15:clr>
        </p15:guide>
        <p15:guide id="7" pos="569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わかるとできる 企画制作部" initials="わ企" lastIdx="3" clrIdx="0">
    <p:extLst>
      <p:ext uri="{19B8F6BF-5375-455C-9EA6-DF929625EA0E}">
        <p15:presenceInfo xmlns:p15="http://schemas.microsoft.com/office/powerpoint/2012/main" userId="26354e5a91ed3051" providerId="Windows Live"/>
      </p:ext>
    </p:extLst>
  </p:cmAuthor>
  <p:cmAuthor id="2" name="石井 聡美" initials="石井" lastIdx="1" clrIdx="1">
    <p:extLst>
      <p:ext uri="{19B8F6BF-5375-455C-9EA6-DF929625EA0E}">
        <p15:presenceInfo xmlns:p15="http://schemas.microsoft.com/office/powerpoint/2012/main" userId="0baca1541e16e8e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C937"/>
    <a:srgbClr val="76AC2E"/>
    <a:srgbClr val="7FBA32"/>
    <a:srgbClr val="FF0000"/>
    <a:srgbClr val="05B8FF"/>
    <a:srgbClr val="41D0ED"/>
    <a:srgbClr val="FBFEFF"/>
    <a:srgbClr val="555555"/>
    <a:srgbClr val="F97F82"/>
    <a:srgbClr val="FDD4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1B9BF2-C354-4E34-B374-11BF31F705D0}" v="13" dt="2021-02-01T05:55:28.1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79" autoAdjust="0"/>
    <p:restoredTop sz="94660" autoAdjust="0"/>
  </p:normalViewPr>
  <p:slideViewPr>
    <p:cSldViewPr snapToGrid="0" showGuides="1">
      <p:cViewPr varScale="1">
        <p:scale>
          <a:sx n="83" d="100"/>
          <a:sy n="83" d="100"/>
        </p:scale>
        <p:origin x="150" y="66"/>
      </p:cViewPr>
      <p:guideLst>
        <p:guide orient="horz" pos="595"/>
        <p:guide orient="horz" pos="884"/>
        <p:guide orient="horz" pos="578"/>
        <p:guide pos="2849"/>
        <p:guide pos="68"/>
        <p:guide pos="56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70" d="100"/>
          <a:sy n="70" d="100"/>
        </p:scale>
        <p:origin x="3480" y="90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石井 聡美" userId="0baca1541e16e8e2" providerId="LiveId" clId="{7E1B9BF2-C354-4E34-B374-11BF31F705D0}"/>
    <pc:docChg chg="undo custSel modSld">
      <pc:chgData name="石井 聡美" userId="0baca1541e16e8e2" providerId="LiveId" clId="{7E1B9BF2-C354-4E34-B374-11BF31F705D0}" dt="2021-02-01T05:55:42.241" v="147" actId="1076"/>
      <pc:docMkLst>
        <pc:docMk/>
      </pc:docMkLst>
      <pc:sldChg chg="addSp delSp modSp mod addCm">
        <pc:chgData name="石井 聡美" userId="0baca1541e16e8e2" providerId="LiveId" clId="{7E1B9BF2-C354-4E34-B374-11BF31F705D0}" dt="2021-02-01T05:55:42.241" v="147" actId="1076"/>
        <pc:sldMkLst>
          <pc:docMk/>
          <pc:sldMk cId="4038809600" sldId="261"/>
        </pc:sldMkLst>
        <pc:spChg chg="add del mod">
          <ac:chgData name="石井 聡美" userId="0baca1541e16e8e2" providerId="LiveId" clId="{7E1B9BF2-C354-4E34-B374-11BF31F705D0}" dt="2021-02-01T05:54:44.965" v="95"/>
          <ac:spMkLst>
            <pc:docMk/>
            <pc:sldMk cId="4038809600" sldId="261"/>
            <ac:spMk id="5" creationId="{59F82444-9339-4D09-8902-2A99E12E303F}"/>
          </ac:spMkLst>
        </pc:spChg>
        <pc:spChg chg="add mod">
          <ac:chgData name="石井 聡美" userId="0baca1541e16e8e2" providerId="LiveId" clId="{7E1B9BF2-C354-4E34-B374-11BF31F705D0}" dt="2021-02-01T05:55:42.241" v="147" actId="1076"/>
          <ac:spMkLst>
            <pc:docMk/>
            <pc:sldMk cId="4038809600" sldId="261"/>
            <ac:spMk id="6" creationId="{66FB6DFF-4C75-473C-AC29-C5F1B3BC976E}"/>
          </ac:spMkLst>
        </pc:spChg>
        <pc:spChg chg="del">
          <ac:chgData name="石井 聡美" userId="0baca1541e16e8e2" providerId="LiveId" clId="{7E1B9BF2-C354-4E34-B374-11BF31F705D0}" dt="2021-02-01T05:55:38.718" v="146" actId="478"/>
          <ac:spMkLst>
            <pc:docMk/>
            <pc:sldMk cId="4038809600" sldId="261"/>
            <ac:spMk id="34" creationId="{5EEE7EE3-51E9-48E9-8CD9-D08A846D30FA}"/>
          </ac:spMkLst>
        </pc:spChg>
        <pc:picChg chg="del">
          <ac:chgData name="石井 聡美" userId="0baca1541e16e8e2" providerId="LiveId" clId="{7E1B9BF2-C354-4E34-B374-11BF31F705D0}" dt="2021-02-01T05:27:41.524" v="0" actId="478"/>
          <ac:picMkLst>
            <pc:docMk/>
            <pc:sldMk cId="4038809600" sldId="261"/>
            <ac:picMk id="15" creationId="{862DCB10-C812-46A5-B0A1-62387629DF16}"/>
          </ac:picMkLst>
        </pc:picChg>
      </pc:sldChg>
    </pc:docChg>
  </pc:docChgLst>
  <pc:docChgLst>
    <pc:chgData name="石井 聡美" userId="0baca1541e16e8e2" providerId="LiveId" clId="{7D324B3B-216E-4B02-99DE-CB028D53682C}"/>
    <pc:docChg chg="modSld">
      <pc:chgData name="石井 聡美" userId="0baca1541e16e8e2" providerId="LiveId" clId="{7D324B3B-216E-4B02-99DE-CB028D53682C}" dt="2021-01-12T06:26:13.669" v="18"/>
      <pc:docMkLst>
        <pc:docMk/>
      </pc:docMkLst>
      <pc:sldChg chg="modSp mod">
        <pc:chgData name="石井 聡美" userId="0baca1541e16e8e2" providerId="LiveId" clId="{7D324B3B-216E-4B02-99DE-CB028D53682C}" dt="2021-01-12T06:26:13.669" v="18"/>
        <pc:sldMkLst>
          <pc:docMk/>
          <pc:sldMk cId="4267388753" sldId="262"/>
        </pc:sldMkLst>
        <pc:spChg chg="mod">
          <ac:chgData name="石井 聡美" userId="0baca1541e16e8e2" providerId="LiveId" clId="{7D324B3B-216E-4B02-99DE-CB028D53682C}" dt="2021-01-12T06:26:13.669" v="18"/>
          <ac:spMkLst>
            <pc:docMk/>
            <pc:sldMk cId="4267388753" sldId="262"/>
            <ac:spMk id="36" creationId="{4DE971B1-5246-4F61-A326-66CA30308BD0}"/>
          </ac:spMkLst>
        </pc:sp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2-01T14:27:48.464" idx="1">
    <p:pos x="10" y="10"/>
    <p:text/>
    <p:extLst>
      <p:ext uri="{C676402C-5697-4E1C-873F-D02D1690AC5C}">
        <p15:threadingInfo xmlns:p15="http://schemas.microsoft.com/office/powerpoint/2012/main" timeZoneBias="-54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46AF8555-6243-419E-A420-4D243A8C0B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3DC9C33-0FAA-4861-B6A4-CA7BD96AB2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9996AA-8696-4ABE-8336-2FC2793F2A25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68E27F6-9B3B-46B6-993B-99F4F8C586B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E7AB882-5AC9-48CA-AF20-C83D5C2AD8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89E03F-C9F5-4583-80E0-8DD299B48A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0150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538CB-75D3-4160-B75F-8ECFC0D9DA69}" type="datetimeFigureOut">
              <a:rPr kumimoji="1" lang="ja-JP" altLang="en-US" smtClean="0"/>
              <a:t>2021/6/30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9691"/>
            <a:ext cx="5388610" cy="388611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5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5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F6364C-27AE-4E23-A72D-5A864F244C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662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7763" y="1233488"/>
            <a:ext cx="4440237" cy="3330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04AA7-8583-40C4-A05C-D51D75A463D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0397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278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092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2379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308F223-FAB1-4F02-A5B4-E56D428FC45A}"/>
              </a:ext>
            </a:extLst>
          </p:cNvPr>
          <p:cNvSpPr/>
          <p:nvPr userDrawn="1"/>
        </p:nvSpPr>
        <p:spPr>
          <a:xfrm>
            <a:off x="5" y="0"/>
            <a:ext cx="1475785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4800" b="1" i="0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NEC</a:t>
            </a:r>
            <a:endParaRPr lang="ja-JP" altLang="en-US" sz="4800" b="1" i="0" dirty="0">
              <a:solidFill>
                <a:srgbClr val="00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F98F4E7-2CF6-4AA3-A32F-3078DF732849}"/>
              </a:ext>
            </a:extLst>
          </p:cNvPr>
          <p:cNvSpPr txBox="1"/>
          <p:nvPr userDrawn="1"/>
        </p:nvSpPr>
        <p:spPr>
          <a:xfrm>
            <a:off x="1681848" y="36959"/>
            <a:ext cx="4002029" cy="341580"/>
          </a:xfrm>
          <a:prstGeom prst="rect">
            <a:avLst/>
          </a:prstGeom>
          <a:noFill/>
          <a:ln w="38100">
            <a:noFill/>
          </a:ln>
        </p:spPr>
        <p:txBody>
          <a:bodyPr wrap="none" lIns="0" tIns="0" rIns="0" bIns="0" rtlCol="0" anchor="ctr" anchorCtr="0">
            <a:noAutofit/>
          </a:bodyPr>
          <a:lstStyle/>
          <a:p>
            <a:r>
              <a:rPr kumimoji="1" lang="ja-JP" altLang="en-US" sz="3733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おすすめパソコン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40AE48C-8980-4A81-BFCB-EB4FE7512961}"/>
              </a:ext>
            </a:extLst>
          </p:cNvPr>
          <p:cNvSpPr txBox="1"/>
          <p:nvPr userDrawn="1"/>
        </p:nvSpPr>
        <p:spPr>
          <a:xfrm>
            <a:off x="7596936" y="438203"/>
            <a:ext cx="1656833" cy="415499"/>
          </a:xfrm>
          <a:prstGeom prst="rect">
            <a:avLst/>
          </a:prstGeom>
          <a:noFill/>
          <a:ln w="38100">
            <a:noFill/>
          </a:ln>
        </p:spPr>
        <p:txBody>
          <a:bodyPr wrap="none" lIns="0" tIns="0" rIns="0" bIns="0" rtlCol="0" anchor="ctr" anchorCtr="0">
            <a:no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スタッフ</a:t>
            </a:r>
            <a:endParaRPr kumimoji="1" lang="en-US" altLang="ja-JP" sz="266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おすすめ！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F8EE9B01-4881-46AE-8C08-911B6F1D4F91}"/>
              </a:ext>
            </a:extLst>
          </p:cNvPr>
          <p:cNvGrpSpPr/>
          <p:nvPr userDrawn="1"/>
        </p:nvGrpSpPr>
        <p:grpSpPr>
          <a:xfrm>
            <a:off x="2962260" y="1539872"/>
            <a:ext cx="6476213" cy="2540357"/>
            <a:chOff x="-485643" y="1578016"/>
            <a:chExt cx="4857160" cy="3387143"/>
          </a:xfrm>
        </p:grpSpPr>
        <p:pic>
          <p:nvPicPr>
            <p:cNvPr id="8" name="図 7" descr="ケーキ が含まれている画像&#10;&#10;高い精度で生成された説明">
              <a:extLst>
                <a:ext uri="{FF2B5EF4-FFF2-40B4-BE49-F238E27FC236}">
                  <a16:creationId xmlns:a16="http://schemas.microsoft.com/office/drawing/2014/main" id="{31F19A02-2370-473B-97F6-4527484DB9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790163"/>
              <a:ext cx="4371517" cy="3090929"/>
            </a:xfrm>
            <a:prstGeom prst="rect">
              <a:avLst/>
            </a:prstGeom>
          </p:spPr>
        </p:pic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96BAA75E-274B-4776-B5BE-40440090CFEC}"/>
                </a:ext>
              </a:extLst>
            </p:cNvPr>
            <p:cNvSpPr/>
            <p:nvPr userDrawn="1"/>
          </p:nvSpPr>
          <p:spPr>
            <a:xfrm>
              <a:off x="-485643" y="1578016"/>
              <a:ext cx="4533363" cy="3387143"/>
            </a:xfrm>
            <a:prstGeom prst="rect">
              <a:avLst/>
            </a:prstGeom>
            <a:solidFill>
              <a:schemeClr val="bg1"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/>
            </a:p>
          </p:txBody>
        </p: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CB8A7927-009E-4169-B91F-09941D91B036}"/>
              </a:ext>
            </a:extLst>
          </p:cNvPr>
          <p:cNvSpPr/>
          <p:nvPr userDrawn="1"/>
        </p:nvSpPr>
        <p:spPr>
          <a:xfrm>
            <a:off x="365764" y="1068091"/>
            <a:ext cx="3988525" cy="214342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パソコン</a:t>
            </a:r>
            <a:endParaRPr kumimoji="1" lang="en-US" altLang="ja-JP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画像を配置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F213AFED-CADE-4296-9E8C-086B22A0541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5587" y="432066"/>
            <a:ext cx="548140" cy="395332"/>
          </a:xfrm>
          <a:prstGeom prst="rect">
            <a:avLst/>
          </a:prstGeom>
        </p:spPr>
      </p:pic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12059691-1288-43D4-82AA-9F4329644677}"/>
              </a:ext>
            </a:extLst>
          </p:cNvPr>
          <p:cNvSpPr/>
          <p:nvPr userDrawn="1"/>
        </p:nvSpPr>
        <p:spPr>
          <a:xfrm>
            <a:off x="155135" y="433282"/>
            <a:ext cx="6541880" cy="409067"/>
          </a:xfrm>
          <a:prstGeom prst="roundRect">
            <a:avLst/>
          </a:prstGeom>
          <a:noFill/>
          <a:ln>
            <a:solidFill>
              <a:srgbClr val="05B8FF"/>
            </a:solidFill>
          </a:ln>
          <a:effectLst>
            <a:outerShdw blurRad="50800" dist="25400" dir="2700000" algn="tl" rotWithShape="0">
              <a:srgbClr val="CFF1FF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7311C97-C99A-467A-9EEF-41794AA8FD51}"/>
              </a:ext>
            </a:extLst>
          </p:cNvPr>
          <p:cNvSpPr/>
          <p:nvPr userDrawn="1"/>
        </p:nvSpPr>
        <p:spPr>
          <a:xfrm>
            <a:off x="847773" y="3526879"/>
            <a:ext cx="7629923" cy="214342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W3S2</a:t>
            </a:r>
            <a:r>
              <a:rPr kumimoji="1" lang="ja-JP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　商品詳細のテーブルを</a:t>
            </a:r>
            <a:endParaRPr kumimoji="1" lang="en-US" altLang="ja-JP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貼り付けます。</a:t>
            </a:r>
            <a:endParaRPr kumimoji="1" lang="en-US" altLang="ja-JP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kumimoji="1" lang="en-US" altLang="ja-JP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※</a:t>
            </a:r>
            <a:r>
              <a:rPr kumimoji="1" lang="ja-JP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「保証」までがおすすめ</a:t>
            </a:r>
            <a:endParaRPr kumimoji="1" lang="en-US" altLang="ja-JP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kumimoji="1" lang="en-US" altLang="ja-JP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※</a:t>
            </a:r>
            <a:r>
              <a:rPr kumimoji="1" lang="ja-JP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貼付け後、適宜調整が必要</a:t>
            </a:r>
          </a:p>
        </p:txBody>
      </p:sp>
    </p:spTree>
    <p:extLst>
      <p:ext uri="{BB962C8B-B14F-4D97-AF65-F5344CB8AC3E}">
        <p14:creationId xmlns:p14="http://schemas.microsoft.com/office/powerpoint/2010/main" val="296919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439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089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113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775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510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00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62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228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9" name="Picture 2" descr="https://japanwest1-mediap.svc.ms/transform/thumbnail?provider=spo&amp;inputFormat=jpg&amp;cs=fFNQTw&amp;docid=https%3A%2F%2Fwakarutodekiru.sharepoint.com%3A443%2F_api%2Fv2.0%2Fdrives%2Fb!MyQWbR79b0mWqmYNUGcUv8JwUnL81DtEgE6CVCzUAq_rrIUzYV6_SKVBhWgkon5E%2Fitems%2F01L3CK7LVRVHVH74CQ4ZEZQNKHB6VKLGN3%3Fversion%3DPublished&amp;access_token=eyJ0eXAiOiJKV1QiLCJhbGciOiJub25lIn0.eyJhdWQiOiIwMDAwMDAwMy0wMDAwLTBmZjEtY2UwMC0wMDAwMDAwMDAwMDAvd2FrYXJ1dG9kZWtpcnUuc2hhcmVwb2ludC5jb21AZTNiZDNiMGEtZTUzYy00OTQxLTljODYtMTRhN2YyMjA2ZDQ1IiwiaXNzIjoiMDAwMDAwMDMtMDAwMC0wZmYxLWNlMDAtMDAwMDAwMDAwMDAwIiwibmJmIjoiMTUyOTU2ODk0OCIsImV4cCI6IjE1Mjk1OTA1NDgiLCJlbmRwb2ludHVybCI6Ii8zUnFRYWx6dmp4N3oxNWVlVjdMT05lUE5NdUU5QTY3WWliWnd1NHBVYlU9IiwiZW5kcG9pbnR1cmxMZW5ndGgiOiIxMjEiLCJpc2xvb3BiYWNrIjoiVHJ1ZSIsImNpZCI6Ik5tTXpPVGN6T1dVdFlUQmhNQzAxTURBd0xXVTBOR0V0WXpjMllUQmtaV1V6TkRCaiIsInZlciI6Imhhc2hlZHByb29mdG9rZW4iLCJzaXRlaWQiOiJObVF4TmpJME16TXRabVF4WlMwME9UWm1MVGsyWVdFdE5qWXdaRFV3TmpjeE5HSm0iLCJzaWduaW5fc3RhdGUiOiJbXCJrbXNpXCJdIiwibmFtZWlkIjoiMCMuZnxtZW1iZXJzaGlwfGlzaGlpQHdha2FydXRvZGVraXJ1Lm9ubWljcm9zb2Z0LmNvbSIsIm5paSI6Im1pY3Jvc29mdC5zaGFyZXBvaW50IiwiaXN1c2VyIjoidHJ1ZSIsImNhY2hla2V5IjoiMGguZnxtZW1iZXJzaGlwfDEwMDM3ZmZlOTdmNjM0ZWNAbGl2ZS5jb20iLCJ0dCI6IjAiLCJ1c2VQZXJzaXN0ZW50Q29va2llIjoiMyJ9.dzNSTzM3eTA0VTlQdjRmdWpRRGZQMGVDRE5uK2JPMjFZd1N0bCtRUWNDQT0&amp;encodeFailures=1&amp;width=1033&amp;height=701&amp;srcWidth=&amp;srcHeight=">
            <a:extLst>
              <a:ext uri="{FF2B5EF4-FFF2-40B4-BE49-F238E27FC236}">
                <a16:creationId xmlns:a16="http://schemas.microsoft.com/office/drawing/2014/main" id="{9DD3839E-3E9E-44C8-9C3B-755CE898090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4" y="19917"/>
            <a:ext cx="1714504" cy="36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52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1.jpeg"/><Relationship Id="rId7" Type="http://schemas.openxmlformats.org/officeDocument/2006/relationships/image" Target="../media/image8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microsoft.com/office/2007/relationships/hdphoto" Target="../media/hdphoto2.wdp"/><Relationship Id="rId18" Type="http://schemas.openxmlformats.org/officeDocument/2006/relationships/image" Target="../media/image25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microsoft.com/office/2007/relationships/hdphoto" Target="../media/hdphoto4.wdp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microsoft.com/office/2007/relationships/hdphoto" Target="../media/hdphoto3.wdp"/><Relationship Id="rId10" Type="http://schemas.openxmlformats.org/officeDocument/2006/relationships/image" Target="../media/image20.png"/><Relationship Id="rId19" Type="http://schemas.microsoft.com/office/2007/relationships/hdphoto" Target="../media/hdphoto5.wdp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机の上のノートパソコン&#10;&#10;自動的に生成された説明">
            <a:extLst>
              <a:ext uri="{FF2B5EF4-FFF2-40B4-BE49-F238E27FC236}">
                <a16:creationId xmlns:a16="http://schemas.microsoft.com/office/drawing/2014/main" id="{7FA2C153-2FEF-4903-86A6-B197C2166B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828"/>
            <a:ext cx="4520305" cy="3430828"/>
          </a:xfrm>
          <a:prstGeom prst="rect">
            <a:avLst/>
          </a:prstGeom>
        </p:spPr>
      </p:pic>
      <p:pic>
        <p:nvPicPr>
          <p:cNvPr id="20" name="Picture 2" descr="https://japanwest1-mediap.svc.ms/transform/thumbnail?provider=spo&amp;inputFormat=jpg&amp;cs=fFNQTw&amp;docid=https%3A%2F%2Fwakarutodekiru.sharepoint.com%3A443%2F_api%2Fv2.0%2Fdrives%2Fb!MyQWbR79b0mWqmYNUGcUv8JwUnL81DtEgE6CVCzUAq_rrIUzYV6_SKVBhWgkon5E%2Fitems%2F01L3CK7LVRVHVH74CQ4ZEZQNKHB6VKLGN3%3Fversion%3DPublished&amp;access_token=eyJ0eXAiOiJKV1QiLCJhbGciOiJub25lIn0.eyJhdWQiOiIwMDAwMDAwMy0wMDAwLTBmZjEtY2UwMC0wMDAwMDAwMDAwMDAvd2FrYXJ1dG9kZWtpcnUuc2hhcmVwb2ludC5jb21AZTNiZDNiMGEtZTUzYy00OTQxLTljODYtMTRhN2YyMjA2ZDQ1IiwiaXNzIjoiMDAwMDAwMDMtMDAwMC0wZmYxLWNlMDAtMDAwMDAwMDAwMDAwIiwibmJmIjoiMTUyOTU2ODk0OCIsImV4cCI6IjE1Mjk1OTA1NDgiLCJlbmRwb2ludHVybCI6Ii8zUnFRYWx6dmp4N3oxNWVlVjdMT05lUE5NdUU5QTY3WWliWnd1NHBVYlU9IiwiZW5kcG9pbnR1cmxMZW5ndGgiOiIxMjEiLCJpc2xvb3BiYWNrIjoiVHJ1ZSIsImNpZCI6Ik5tTXpPVGN6T1dVdFlUQmhNQzAxTURBd0xXVTBOR0V0WXpjMllUQmtaV1V6TkRCaiIsInZlciI6Imhhc2hlZHByb29mdG9rZW4iLCJzaXRlaWQiOiJObVF4TmpJME16TXRabVF4WlMwME9UWm1MVGsyWVdFdE5qWXdaRFV3TmpjeE5HSm0iLCJzaWduaW5fc3RhdGUiOiJbXCJrbXNpXCJdIiwibmFtZWlkIjoiMCMuZnxtZW1iZXJzaGlwfGlzaGlpQHdha2FydXRvZGVraXJ1Lm9ubWljcm9zb2Z0LmNvbSIsIm5paSI6Im1pY3Jvc29mdC5zaGFyZXBvaW50IiwiaXN1c2VyIjoidHJ1ZSIsImNhY2hla2V5IjoiMGguZnxtZW1iZXJzaGlwfDEwMDM3ZmZlOTdmNjM0ZWNAbGl2ZS5jb20iLCJ0dCI6IjAiLCJ1c2VQZXJzaXN0ZW50Q29va2llIjoiMyJ9.dzNSTzM3eTA0VTlQdjRmdWpRRGZQMGVDRE5uK2JPMjFZd1N0bCtRUWNDQT0&amp;encodeFailures=1&amp;width=1033&amp;height=701&amp;srcWidth=&amp;srcHeight=">
            <a:extLst>
              <a:ext uri="{FF2B5EF4-FFF2-40B4-BE49-F238E27FC236}">
                <a16:creationId xmlns:a16="http://schemas.microsoft.com/office/drawing/2014/main" id="{78F8245E-CEDB-4A89-81A3-A41BBE7DC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4" y="10681"/>
            <a:ext cx="1714504" cy="36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8289714E-9AFB-4494-A8F0-999FC05AB4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851" y="130372"/>
            <a:ext cx="2428788" cy="313182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679F74A-E9D2-4FD2-BC91-F824334FF973}"/>
              </a:ext>
            </a:extLst>
          </p:cNvPr>
          <p:cNvSpPr txBox="1"/>
          <p:nvPr/>
        </p:nvSpPr>
        <p:spPr>
          <a:xfrm>
            <a:off x="7221980" y="227466"/>
            <a:ext cx="19858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で購入すれば安心！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4DC34A66-7C36-497B-A920-D42C63AC6AC8}"/>
              </a:ext>
            </a:extLst>
          </p:cNvPr>
          <p:cNvGrpSpPr/>
          <p:nvPr/>
        </p:nvGrpSpPr>
        <p:grpSpPr>
          <a:xfrm>
            <a:off x="4639219" y="2379323"/>
            <a:ext cx="4465895" cy="4247640"/>
            <a:chOff x="4727519" y="2907955"/>
            <a:chExt cx="4465895" cy="4247640"/>
          </a:xfrm>
        </p:grpSpPr>
        <p:pic>
          <p:nvPicPr>
            <p:cNvPr id="9" name="図 8" descr="ノートパソコン, コンピュータ, リンゴ, 座る が含まれている画像&#10;&#10;自動的に生成された説明">
              <a:extLst>
                <a:ext uri="{FF2B5EF4-FFF2-40B4-BE49-F238E27FC236}">
                  <a16:creationId xmlns:a16="http://schemas.microsoft.com/office/drawing/2014/main" id="{F29D058A-6A1B-4535-9E9B-7D3542894A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42797" y="4435653"/>
              <a:ext cx="2950617" cy="2500965"/>
            </a:xfrm>
            <a:prstGeom prst="rect">
              <a:avLst/>
            </a:prstGeom>
          </p:spPr>
        </p:pic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AE641568-7C90-42B4-9D95-05816ED62D30}"/>
                </a:ext>
              </a:extLst>
            </p:cNvPr>
            <p:cNvSpPr txBox="1"/>
            <p:nvPr/>
          </p:nvSpPr>
          <p:spPr>
            <a:xfrm>
              <a:off x="4727519" y="5390629"/>
              <a:ext cx="1361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パールホワイト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F63A5649-4FE6-4C7C-9E34-892A0894C9B1}"/>
                </a:ext>
              </a:extLst>
            </p:cNvPr>
            <p:cNvSpPr txBox="1"/>
            <p:nvPr/>
          </p:nvSpPr>
          <p:spPr>
            <a:xfrm>
              <a:off x="7718106" y="6878596"/>
              <a:ext cx="1361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b="1" dirty="0">
                  <a:ln w="762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パールブラック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21D4AFA1-F87D-4F95-A7BD-7FF8397B34D1}"/>
                </a:ext>
              </a:extLst>
            </p:cNvPr>
            <p:cNvSpPr txBox="1"/>
            <p:nvPr/>
          </p:nvSpPr>
          <p:spPr>
            <a:xfrm>
              <a:off x="7790411" y="6659619"/>
              <a:ext cx="1361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パールブラック</a:t>
              </a:r>
            </a:p>
          </p:txBody>
        </p:sp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438F0BEB-9558-4FBA-98B4-B1FC739C307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7489" y="2907955"/>
              <a:ext cx="2950617" cy="2500964"/>
            </a:xfrm>
            <a:prstGeom prst="rect">
              <a:avLst/>
            </a:prstGeom>
          </p:spPr>
        </p:pic>
      </p:grp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4DE971B1-5246-4F61-A326-66CA30308BD0}"/>
              </a:ext>
            </a:extLst>
          </p:cNvPr>
          <p:cNvSpPr/>
          <p:nvPr/>
        </p:nvSpPr>
        <p:spPr>
          <a:xfrm>
            <a:off x="998350" y="630106"/>
            <a:ext cx="3456074" cy="1415772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r"/>
            <a:r>
              <a:rPr lang="en-US" altLang="ja-JP" sz="3600" b="0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2020</a:t>
            </a:r>
            <a:r>
              <a:rPr lang="ja-JP" altLang="en-US" sz="3600" b="0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年夏モデル</a:t>
            </a:r>
            <a:endParaRPr lang="en-US" altLang="ja-JP" sz="3600" b="0" cap="none" spc="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lang="en-US" altLang="ja-JP" sz="36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36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色</a:t>
            </a:r>
            <a:endParaRPr lang="en-US" altLang="ja-JP" sz="360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lang="ja-JP" altLang="en-US" sz="2000" b="0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カスタムメイド</a:t>
            </a:r>
            <a:endParaRPr lang="ja-JP" altLang="en-US" sz="3600" b="0" cap="none" spc="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E691B198-BFE7-48FA-A2DF-A74D646684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05540"/>
              </p:ext>
            </p:extLst>
          </p:nvPr>
        </p:nvGraphicFramePr>
        <p:xfrm>
          <a:off x="4708553" y="473686"/>
          <a:ext cx="4262557" cy="21609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3647">
                  <a:extLst>
                    <a:ext uri="{9D8B030D-6E8A-4147-A177-3AD203B41FA5}">
                      <a16:colId xmlns:a16="http://schemas.microsoft.com/office/drawing/2014/main" val="884201682"/>
                    </a:ext>
                  </a:extLst>
                </a:gridCol>
                <a:gridCol w="1101169">
                  <a:extLst>
                    <a:ext uri="{9D8B030D-6E8A-4147-A177-3AD203B41FA5}">
                      <a16:colId xmlns:a16="http://schemas.microsoft.com/office/drawing/2014/main" val="1457539859"/>
                    </a:ext>
                  </a:extLst>
                </a:gridCol>
                <a:gridCol w="1697741">
                  <a:extLst>
                    <a:ext uri="{9D8B030D-6E8A-4147-A177-3AD203B41FA5}">
                      <a16:colId xmlns:a16="http://schemas.microsoft.com/office/drawing/2014/main" val="1683094246"/>
                    </a:ext>
                  </a:extLst>
                </a:gridCol>
              </a:tblGrid>
              <a:tr h="572091">
                <a:tc gridSpan="2"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CPU</a:t>
                      </a:r>
                      <a:endParaRPr kumimoji="1" lang="ja-JP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価格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（税抜・送料抜）</a:t>
                      </a:r>
                    </a:p>
                  </a:txBody>
                  <a:tcPr marL="0" marR="0" marT="0" marB="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057639"/>
                  </a:ext>
                </a:extLst>
              </a:tr>
              <a:tr h="794407"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仕事での利用で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データを多く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処理する人に</a:t>
                      </a: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Corei3</a:t>
                      </a:r>
                      <a:endParaRPr kumimoji="1" lang="ja-JP" altLang="en-US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¥000,000</a:t>
                      </a:r>
                      <a:endParaRPr kumimoji="1" lang="ja-JP" altLang="en-US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4154127"/>
                  </a:ext>
                </a:extLst>
              </a:tr>
              <a:tr h="794407"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個人利用での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軽めの動画や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画像の編集に</a:t>
                      </a: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Corei5</a:t>
                      </a:r>
                      <a:endParaRPr kumimoji="1" lang="ja-JP" altLang="en-US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¥000,000</a:t>
                      </a:r>
                      <a:endParaRPr kumimoji="1" lang="ja-JP" altLang="en-US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8709004"/>
                  </a:ext>
                </a:extLst>
              </a:tr>
            </a:tbl>
          </a:graphicData>
        </a:graphic>
      </p:graphicFrame>
      <p:pic>
        <p:nvPicPr>
          <p:cNvPr id="1026" name="Picture 2" descr="NEC">
            <a:extLst>
              <a:ext uri="{FF2B5EF4-FFF2-40B4-BE49-F238E27FC236}">
                <a16:creationId xmlns:a16="http://schemas.microsoft.com/office/drawing/2014/main" id="{6F49F5E1-8206-4BA6-9B29-53265FC95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970" y="735013"/>
            <a:ext cx="77152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A5D800C-E98C-426F-9DCF-7ACFC3F568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743376"/>
              </p:ext>
            </p:extLst>
          </p:nvPr>
        </p:nvGraphicFramePr>
        <p:xfrm>
          <a:off x="80854" y="3583476"/>
          <a:ext cx="4439450" cy="2966856"/>
        </p:xfrm>
        <a:graphic>
          <a:graphicData uri="http://schemas.openxmlformats.org/drawingml/2006/table">
            <a:tbl>
              <a:tblPr/>
              <a:tblGrid>
                <a:gridCol w="1359165">
                  <a:extLst>
                    <a:ext uri="{9D8B030D-6E8A-4147-A177-3AD203B41FA5}">
                      <a16:colId xmlns:a16="http://schemas.microsoft.com/office/drawing/2014/main" val="2435419634"/>
                    </a:ext>
                  </a:extLst>
                </a:gridCol>
                <a:gridCol w="3080285">
                  <a:extLst>
                    <a:ext uri="{9D8B030D-6E8A-4147-A177-3AD203B41FA5}">
                      <a16:colId xmlns:a16="http://schemas.microsoft.com/office/drawing/2014/main" val="3546925503"/>
                    </a:ext>
                  </a:extLst>
                </a:gridCol>
              </a:tblGrid>
              <a:tr h="160636">
                <a:tc gridSpan="2">
                  <a:txBody>
                    <a:bodyPr/>
                    <a:lstStyle/>
                    <a:p>
                      <a:r>
                        <a:rPr lang="ja-JP" altLang="en-US" sz="1100" b="1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共通スペック</a:t>
                      </a:r>
                      <a:endParaRPr lang="it-IT" sz="1100" b="1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326212"/>
                  </a:ext>
                </a:extLst>
              </a:tr>
              <a:tr h="160636"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OS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Windows 10 Home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1550789"/>
                  </a:ext>
                </a:extLst>
              </a:tr>
              <a:tr h="160636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メモリ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8GB (4GB×2) 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デュアルチャネル対応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1539540"/>
                  </a:ext>
                </a:extLst>
              </a:tr>
              <a:tr h="287306"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HDD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約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256</a:t>
                      </a:r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GB SSD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8886300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15.6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型ワイド スーパーシャインビュー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LED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液晶 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179024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オフィスアプリ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Microsoft Office Home &amp; Business 2019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1866346"/>
                  </a:ext>
                </a:extLst>
              </a:tr>
              <a:tr h="160636">
                <a:tc>
                  <a:txBody>
                    <a:bodyPr/>
                    <a:lstStyle/>
                    <a:p>
                      <a:r>
                        <a:rPr lang="it-IT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DVD/CD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ドライブ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ブルーレイディスクドライブ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215869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保証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あんしん保証サービスパック </a:t>
                      </a:r>
                      <a:r>
                        <a:rPr lang="en-US" altLang="ja-JP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年版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008823"/>
                  </a:ext>
                </a:extLst>
              </a:tr>
              <a:tr h="160636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ソフトウェアパック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標準ソフトウェアパック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（筆ぐるめ 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 </a:t>
                      </a:r>
                      <a:r>
                        <a:rPr lang="it-IT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for NEC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など）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862314"/>
                  </a:ext>
                </a:extLst>
              </a:tr>
              <a:tr h="400798">
                <a:tc>
                  <a:txBody>
                    <a:bodyPr/>
                    <a:lstStyle/>
                    <a:p>
                      <a:r>
                        <a:rPr lang="en-US" altLang="ja-JP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Web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カメラ</a:t>
                      </a:r>
                      <a:r>
                        <a:rPr lang="en-US" altLang="ja-JP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マイク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HD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解像度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(720p)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対応カメラ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有効画素数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92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万画素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ステレオマイク内蔵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940021"/>
                  </a:ext>
                </a:extLst>
              </a:tr>
              <a:tr h="160636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マウス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Bluetooth 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レーザーマウス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857698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37BA20F9-8966-4BBB-A3FE-4C7BFDDD66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4619" y="174611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34698B2-E8F3-451D-97FB-504EE3748D76}"/>
              </a:ext>
            </a:extLst>
          </p:cNvPr>
          <p:cNvSpPr txBox="1"/>
          <p:nvPr/>
        </p:nvSpPr>
        <p:spPr>
          <a:xfrm>
            <a:off x="2776177" y="2740904"/>
            <a:ext cx="167824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  <a:cs typeface="Kalinga" panose="020B0502040204020203" pitchFamily="34" charset="0"/>
              </a:rPr>
              <a:t>青色は完売しました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FEACFF-7909-46DA-B519-B711D1558694}"/>
              </a:ext>
            </a:extLst>
          </p:cNvPr>
          <p:cNvSpPr txBox="1"/>
          <p:nvPr/>
        </p:nvSpPr>
        <p:spPr>
          <a:xfrm>
            <a:off x="4708553" y="6304110"/>
            <a:ext cx="323950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受注生産品ですので</a:t>
            </a:r>
            <a:endParaRPr kumimoji="1" lang="en-US" altLang="ja-JP" sz="1600" dirty="0">
              <a:solidFill>
                <a:schemeClr val="tx1">
                  <a:lumMod val="85000"/>
                  <a:lumOff val="1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</a:t>
            </a:r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納品まで</a:t>
            </a:r>
            <a:r>
              <a:rPr kumimoji="1" lang="en-US" altLang="ja-JP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週間かかります</a:t>
            </a:r>
          </a:p>
        </p:txBody>
      </p:sp>
    </p:spTree>
    <p:extLst>
      <p:ext uri="{BB962C8B-B14F-4D97-AF65-F5344CB8AC3E}">
        <p14:creationId xmlns:p14="http://schemas.microsoft.com/office/powerpoint/2010/main" val="4038809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https://japanwest1-mediap.svc.ms/transform/thumbnail?provider=spo&amp;inputFormat=jpg&amp;cs=fFNQTw&amp;docid=https%3A%2F%2Fwakarutodekiru.sharepoint.com%3A443%2F_api%2Fv2.0%2Fdrives%2Fb!MyQWbR79b0mWqmYNUGcUv8JwUnL81DtEgE6CVCzUAq_rrIUzYV6_SKVBhWgkon5E%2Fitems%2F01L3CK7LVRVHVH74CQ4ZEZQNKHB6VKLGN3%3Fversion%3DPublished&amp;access_token=eyJ0eXAiOiJKV1QiLCJhbGciOiJub25lIn0.eyJhdWQiOiIwMDAwMDAwMy0wMDAwLTBmZjEtY2UwMC0wMDAwMDAwMDAwMDAvd2FrYXJ1dG9kZWtpcnUuc2hhcmVwb2ludC5jb21AZTNiZDNiMGEtZTUzYy00OTQxLTljODYtMTRhN2YyMjA2ZDQ1IiwiaXNzIjoiMDAwMDAwMDMtMDAwMC0wZmYxLWNlMDAtMDAwMDAwMDAwMDAwIiwibmJmIjoiMTUyOTU2ODk0OCIsImV4cCI6IjE1Mjk1OTA1NDgiLCJlbmRwb2ludHVybCI6Ii8zUnFRYWx6dmp4N3oxNWVlVjdMT05lUE5NdUU5QTY3WWliWnd1NHBVYlU9IiwiZW5kcG9pbnR1cmxMZW5ndGgiOiIxMjEiLCJpc2xvb3BiYWNrIjoiVHJ1ZSIsImNpZCI6Ik5tTXpPVGN6T1dVdFlUQmhNQzAxTURBd0xXVTBOR0V0WXpjMllUQmtaV1V6TkRCaiIsInZlciI6Imhhc2hlZHByb29mdG9rZW4iLCJzaXRlaWQiOiJObVF4TmpJME16TXRabVF4WlMwME9UWm1MVGsyWVdFdE5qWXdaRFV3TmpjeE5HSm0iLCJzaWduaW5fc3RhdGUiOiJbXCJrbXNpXCJdIiwibmFtZWlkIjoiMCMuZnxtZW1iZXJzaGlwfGlzaGlpQHdha2FydXRvZGVraXJ1Lm9ubWljcm9zb2Z0LmNvbSIsIm5paSI6Im1pY3Jvc29mdC5zaGFyZXBvaW50IiwiaXN1c2VyIjoidHJ1ZSIsImNhY2hla2V5IjoiMGguZnxtZW1iZXJzaGlwfDEwMDM3ZmZlOTdmNjM0ZWNAbGl2ZS5jb20iLCJ0dCI6IjAiLCJ1c2VQZXJzaXN0ZW50Q29va2llIjoiMyJ9.dzNSTzM3eTA0VTlQdjRmdWpRRGZQMGVDRE5uK2JPMjFZd1N0bCtRUWNDQT0&amp;encodeFailures=1&amp;width=1033&amp;height=701&amp;srcWidth=&amp;srcHeight=">
            <a:extLst>
              <a:ext uri="{FF2B5EF4-FFF2-40B4-BE49-F238E27FC236}">
                <a16:creationId xmlns:a16="http://schemas.microsoft.com/office/drawing/2014/main" id="{78F8245E-CEDB-4A89-81A3-A41BBE7DC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4" y="10681"/>
            <a:ext cx="1714504" cy="36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8289714E-9AFB-4494-A8F0-999FC05AB4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851" y="130372"/>
            <a:ext cx="2428788" cy="313182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679F74A-E9D2-4FD2-BC91-F824334FF973}"/>
              </a:ext>
            </a:extLst>
          </p:cNvPr>
          <p:cNvSpPr txBox="1"/>
          <p:nvPr/>
        </p:nvSpPr>
        <p:spPr>
          <a:xfrm>
            <a:off x="7221980" y="227466"/>
            <a:ext cx="19858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で購入すれば安心！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4DE971B1-5246-4F61-A326-66CA30308BD0}"/>
              </a:ext>
            </a:extLst>
          </p:cNvPr>
          <p:cNvSpPr/>
          <p:nvPr/>
        </p:nvSpPr>
        <p:spPr>
          <a:xfrm>
            <a:off x="946863" y="648020"/>
            <a:ext cx="7918835" cy="861774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r"/>
            <a:r>
              <a:rPr lang="en-US" altLang="ja-JP" sz="36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2020</a:t>
            </a:r>
            <a:r>
              <a:rPr lang="ja-JP" altLang="en-US" sz="3600" b="0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年春モデル　</a:t>
            </a:r>
            <a:r>
              <a:rPr lang="ja-JP" altLang="en-US" sz="2400" b="0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旧商材のため　</a:t>
            </a:r>
            <a:r>
              <a:rPr lang="ja-JP" altLang="en-US" sz="36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特価商品</a:t>
            </a:r>
            <a:endParaRPr lang="en-US" altLang="ja-JP" sz="360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lang="ja-JP" altLang="en-US" sz="2000" b="0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カスタムメイド</a:t>
            </a:r>
            <a:endParaRPr lang="ja-JP" altLang="en-US" sz="3600" b="0" cap="none" spc="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E691B198-BFE7-48FA-A2DF-A74D646684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5134081"/>
              </p:ext>
            </p:extLst>
          </p:nvPr>
        </p:nvGraphicFramePr>
        <p:xfrm>
          <a:off x="203427" y="1320159"/>
          <a:ext cx="4262557" cy="14586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7447">
                  <a:extLst>
                    <a:ext uri="{9D8B030D-6E8A-4147-A177-3AD203B41FA5}">
                      <a16:colId xmlns:a16="http://schemas.microsoft.com/office/drawing/2014/main" val="884201682"/>
                    </a:ext>
                  </a:extLst>
                </a:gridCol>
                <a:gridCol w="2275110">
                  <a:extLst>
                    <a:ext uri="{9D8B030D-6E8A-4147-A177-3AD203B41FA5}">
                      <a16:colId xmlns:a16="http://schemas.microsoft.com/office/drawing/2014/main" val="1683094246"/>
                    </a:ext>
                  </a:extLst>
                </a:gridCol>
              </a:tblGrid>
              <a:tr h="391422">
                <a:tc gridSpan="2">
                  <a:txBody>
                    <a:bodyPr/>
                    <a:lstStyle/>
                    <a:p>
                      <a:pPr lvl="4" algn="r"/>
                      <a:r>
                        <a:rPr kumimoji="1" lang="ja-JP" altLang="en-US" sz="16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価格（税抜・送料抜）</a:t>
                      </a: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057639"/>
                  </a:ext>
                </a:extLst>
              </a:tr>
              <a:tr h="391422">
                <a:tc>
                  <a:txBody>
                    <a:bodyPr/>
                    <a:lstStyle/>
                    <a:p>
                      <a:r>
                        <a:rPr kumimoji="1" lang="en-US" altLang="ja-JP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Corei3</a:t>
                      </a:r>
                      <a:endParaRPr kumimoji="1" lang="ja-JP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¥000,000</a:t>
                      </a:r>
                      <a:endParaRPr kumimoji="1" lang="ja-JP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6327685"/>
                  </a:ext>
                </a:extLst>
              </a:tr>
              <a:tr h="543530">
                <a:tc>
                  <a:txBody>
                    <a:bodyPr/>
                    <a:lstStyle/>
                    <a:p>
                      <a:r>
                        <a:rPr kumimoji="1" lang="en-US" altLang="ja-JP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Corei5</a:t>
                      </a:r>
                      <a:endParaRPr kumimoji="1" lang="ja-JP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¥000,000</a:t>
                      </a:r>
                      <a:endParaRPr kumimoji="1" lang="ja-JP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4154127"/>
                  </a:ext>
                </a:extLst>
              </a:tr>
            </a:tbl>
          </a:graphicData>
        </a:graphic>
      </p:graphicFrame>
      <p:pic>
        <p:nvPicPr>
          <p:cNvPr id="1026" name="Picture 2" descr="NEC">
            <a:extLst>
              <a:ext uri="{FF2B5EF4-FFF2-40B4-BE49-F238E27FC236}">
                <a16:creationId xmlns:a16="http://schemas.microsoft.com/office/drawing/2014/main" id="{6F49F5E1-8206-4BA6-9B29-53265FC95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970" y="735013"/>
            <a:ext cx="77152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A5D800C-E98C-426F-9DCF-7ACFC3F568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309883"/>
              </p:ext>
            </p:extLst>
          </p:nvPr>
        </p:nvGraphicFramePr>
        <p:xfrm>
          <a:off x="4669410" y="1680184"/>
          <a:ext cx="4439450" cy="3958613"/>
        </p:xfrm>
        <a:graphic>
          <a:graphicData uri="http://schemas.openxmlformats.org/drawingml/2006/table">
            <a:tbl>
              <a:tblPr/>
              <a:tblGrid>
                <a:gridCol w="1359165">
                  <a:extLst>
                    <a:ext uri="{9D8B030D-6E8A-4147-A177-3AD203B41FA5}">
                      <a16:colId xmlns:a16="http://schemas.microsoft.com/office/drawing/2014/main" val="2435419634"/>
                    </a:ext>
                  </a:extLst>
                </a:gridCol>
                <a:gridCol w="3080285">
                  <a:extLst>
                    <a:ext uri="{9D8B030D-6E8A-4147-A177-3AD203B41FA5}">
                      <a16:colId xmlns:a16="http://schemas.microsoft.com/office/drawing/2014/main" val="3546925503"/>
                    </a:ext>
                  </a:extLst>
                </a:gridCol>
              </a:tblGrid>
              <a:tr h="251433">
                <a:tc gridSpan="2">
                  <a:txBody>
                    <a:bodyPr/>
                    <a:lstStyle/>
                    <a:p>
                      <a:r>
                        <a:rPr lang="ja-JP" altLang="en-US" sz="1100" b="1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スペック</a:t>
                      </a:r>
                      <a:endParaRPr lang="it-IT" sz="1100" b="1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326212"/>
                  </a:ext>
                </a:extLst>
              </a:tr>
              <a:tr h="251433"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OS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Windows 10 Home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1550789"/>
                  </a:ext>
                </a:extLst>
              </a:tr>
              <a:tr h="251433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メモリ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8GB (4GB×2) 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デュアルチャネル対応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1539540"/>
                  </a:ext>
                </a:extLst>
              </a:tr>
              <a:tr h="339798"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HDD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約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512</a:t>
                      </a:r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GB SSD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8886300"/>
                  </a:ext>
                </a:extLst>
              </a:tr>
              <a:tr h="329407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15.6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型ワイド スーパーシャインビュー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LED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液晶 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1790243"/>
                  </a:ext>
                </a:extLst>
              </a:tr>
              <a:tr h="329407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オフィスアプリ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Microsoft Office Home &amp; Business 2019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1866346"/>
                  </a:ext>
                </a:extLst>
              </a:tr>
              <a:tr h="251433">
                <a:tc>
                  <a:txBody>
                    <a:bodyPr/>
                    <a:lstStyle/>
                    <a:p>
                      <a:r>
                        <a:rPr lang="it-IT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DVD/CD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ドライブ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ブルーレイディスクドライブ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215869"/>
                  </a:ext>
                </a:extLst>
              </a:tr>
              <a:tr h="329407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保証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あんしん保証サービスパック </a:t>
                      </a:r>
                      <a:r>
                        <a:rPr lang="en-US" altLang="ja-JP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年版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008823"/>
                  </a:ext>
                </a:extLst>
              </a:tr>
              <a:tr h="449702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ソフトウェアパック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標準ソフトウェアパック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（筆ぐるめ 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 </a:t>
                      </a:r>
                      <a:r>
                        <a:rPr lang="it-IT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for NEC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など）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862314"/>
                  </a:ext>
                </a:extLst>
              </a:tr>
              <a:tr h="474025">
                <a:tc>
                  <a:txBody>
                    <a:bodyPr/>
                    <a:lstStyle/>
                    <a:p>
                      <a:r>
                        <a:rPr lang="en-US" altLang="ja-JP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Web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カメラ</a:t>
                      </a:r>
                      <a:r>
                        <a:rPr lang="en-US" altLang="ja-JP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マイク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HD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解像度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(720p)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対応カメラ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有効画素数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92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万画素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ステレオマイク内蔵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940021"/>
                  </a:ext>
                </a:extLst>
              </a:tr>
              <a:tr h="449702">
                <a:tc>
                  <a:txBody>
                    <a:bodyPr/>
                    <a:lstStyle/>
                    <a:p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ワイヤレス機能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11ac(867Mbps)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対応ワイヤレス</a:t>
                      </a:r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LAN (IEEE802.11ac/a/b/g/n) + Bluetooth®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0617476"/>
                  </a:ext>
                </a:extLst>
              </a:tr>
              <a:tr h="251433">
                <a:tc>
                  <a:txBody>
                    <a:bodyPr/>
                    <a:lstStyle/>
                    <a:p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マウス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Bluetooth 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レーザーマウス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857698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37BA20F9-8966-4BBB-A3FE-4C7BFDDD66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4619" y="174611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EADF0586-AFE9-4C83-B002-2B12694751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2996" b="88126" l="9069" r="84064">
                        <a14:foregroundMark x1="37528" y1="13215" x2="63906" y2="15787"/>
                        <a14:foregroundMark x1="63906" y1="15787" x2="75096" y2="14802"/>
                        <a14:foregroundMark x1="75096" y1="14802" x2="79095" y2="36963"/>
                        <a14:foregroundMark x1="79095" y1="36963" x2="78509" y2="51081"/>
                        <a14:foregroundMark x1="78509" y1="51081" x2="75035" y2="64651"/>
                        <a14:foregroundMark x1="75035" y1="64651" x2="66734" y2="78331"/>
                        <a14:foregroundMark x1="66734" y1="78331" x2="55302" y2="87743"/>
                        <a14:foregroundMark x1="55302" y1="87743" x2="7938" y2="67524"/>
                        <a14:foregroundMark x1="7938" y1="67524" x2="18905" y2="56553"/>
                        <a14:foregroundMark x1="18905" y1="56553" x2="31832" y2="52695"/>
                        <a14:foregroundMark x1="31832" y1="52695" x2="36902" y2="14829"/>
                        <a14:foregroundMark x1="36902" y1="14829" x2="40416" y2="12996"/>
                        <a14:foregroundMark x1="40416" y1="12996" x2="40416" y2="12996"/>
                        <a14:foregroundMark x1="30761" y1="51327" x2="30761" y2="51327"/>
                        <a14:foregroundMark x1="13250" y1="65499" x2="15653" y2="72449"/>
                        <a14:foregroundMark x1="14058" y1="64405" x2="9392" y2="66566"/>
                        <a14:foregroundMark x1="9069" y1="68317" x2="11957" y2="68974"/>
                        <a14:foregroundMark x1="51343" y1="83119" x2="61624" y2="88126"/>
                        <a14:foregroundMark x1="61947" y1="82900" x2="58736" y2="881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6984" t="9559" r="7301" b="10059"/>
          <a:stretch/>
        </p:blipFill>
        <p:spPr bwMode="auto">
          <a:xfrm>
            <a:off x="0" y="2782224"/>
            <a:ext cx="5072482" cy="3511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AD38B00-C273-45EF-920C-D7DC86C3DB87}"/>
              </a:ext>
            </a:extLst>
          </p:cNvPr>
          <p:cNvSpPr txBox="1"/>
          <p:nvPr/>
        </p:nvSpPr>
        <p:spPr>
          <a:xfrm>
            <a:off x="5399014" y="5963757"/>
            <a:ext cx="323950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受注生産品ですので</a:t>
            </a:r>
            <a:endParaRPr kumimoji="1" lang="en-US" altLang="ja-JP" sz="1600" dirty="0">
              <a:solidFill>
                <a:schemeClr val="tx1">
                  <a:lumMod val="85000"/>
                  <a:lumOff val="1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</a:t>
            </a:r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納品まで</a:t>
            </a:r>
            <a:r>
              <a:rPr kumimoji="1" lang="en-US" altLang="ja-JP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週間かかります</a:t>
            </a: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1A2417FB-EFC3-4FC7-AD50-A17CBC5C6CA5}"/>
              </a:ext>
            </a:extLst>
          </p:cNvPr>
          <p:cNvSpPr/>
          <p:nvPr/>
        </p:nvSpPr>
        <p:spPr>
          <a:xfrm>
            <a:off x="1946283" y="5198702"/>
            <a:ext cx="2517857" cy="1530111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75CE354-247D-461F-A6E3-1F0A5E7925EA}"/>
              </a:ext>
            </a:extLst>
          </p:cNvPr>
          <p:cNvSpPr txBox="1"/>
          <p:nvPr/>
        </p:nvSpPr>
        <p:spPr>
          <a:xfrm>
            <a:off x="1741013" y="5282263"/>
            <a:ext cx="25743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源柔ゴシックXP Medium" panose="020B0402020203020207" pitchFamily="50" charset="-128"/>
                <a:ea typeface="源柔ゴシックXP Medium" panose="020B0402020203020207" pitchFamily="50" charset="-128"/>
                <a:cs typeface="源柔ゴシックXP Medium" panose="020B0402020203020207" pitchFamily="50" charset="-128"/>
              </a:rPr>
              <a:t>  </a:t>
            </a:r>
            <a:r>
              <a:rPr lang="ja-JP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源柔ゴシックXP Medium" panose="020B0402020203020207" pitchFamily="50" charset="-128"/>
                <a:ea typeface="源柔ゴシックXP Medium" panose="020B0402020203020207" pitchFamily="50" charset="-128"/>
                <a:cs typeface="源柔ゴシックXP Medium" panose="020B0402020203020207" pitchFamily="50" charset="-128"/>
              </a:rPr>
              <a:t>約</a:t>
            </a:r>
            <a:r>
              <a:rPr lang="en-US" altLang="ja-JP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源柔ゴシックXP Medium" panose="020B0402020203020207" pitchFamily="50" charset="-128"/>
                <a:ea typeface="源柔ゴシックXP Medium" panose="020B0402020203020207" pitchFamily="50" charset="-128"/>
                <a:cs typeface="源柔ゴシックXP Medium" panose="020B0402020203020207" pitchFamily="50" charset="-128"/>
              </a:rPr>
              <a:t>512GB</a:t>
            </a:r>
          </a:p>
          <a:p>
            <a:pPr algn="ctr"/>
            <a:r>
              <a:rPr kumimoji="1" lang="en-US" altLang="ja-JP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源柔ゴシックXP Medium" panose="020B0402020203020207" pitchFamily="50" charset="-128"/>
                <a:ea typeface="源柔ゴシックXP Medium" panose="020B0402020203020207" pitchFamily="50" charset="-128"/>
                <a:cs typeface="源柔ゴシックXP Medium" panose="020B0402020203020207" pitchFamily="50" charset="-128"/>
              </a:rPr>
              <a:t>    SSD</a:t>
            </a:r>
            <a:r>
              <a:rPr kumimoji="1" lang="ja-JP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源柔ゴシックXP Medium" panose="020B0402020203020207" pitchFamily="50" charset="-128"/>
                <a:ea typeface="源柔ゴシックXP Medium" panose="020B0402020203020207" pitchFamily="50" charset="-128"/>
                <a:cs typeface="源柔ゴシックXP Medium" panose="020B0402020203020207" pitchFamily="50" charset="-128"/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4267388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https://japanwest1-mediap.svc.ms/transform/thumbnail?provider=spo&amp;inputFormat=jpg&amp;cs=fFNQTw&amp;docid=https%3A%2F%2Fwakarutodekiru.sharepoint.com%3A443%2F_api%2Fv2.0%2Fdrives%2Fb!MyQWbR79b0mWqmYNUGcUv8JwUnL81DtEgE6CVCzUAq_rrIUzYV6_SKVBhWgkon5E%2Fitems%2F01L3CK7LVRVHVH74CQ4ZEZQNKHB6VKLGN3%3Fversion%3DPublished&amp;access_token=eyJ0eXAiOiJKV1QiLCJhbGciOiJub25lIn0.eyJhdWQiOiIwMDAwMDAwMy0wMDAwLTBmZjEtY2UwMC0wMDAwMDAwMDAwMDAvd2FrYXJ1dG9kZWtpcnUuc2hhcmVwb2ludC5jb21AZTNiZDNiMGEtZTUzYy00OTQxLTljODYtMTRhN2YyMjA2ZDQ1IiwiaXNzIjoiMDAwMDAwMDMtMDAwMC0wZmYxLWNlMDAtMDAwMDAwMDAwMDAwIiwibmJmIjoiMTUyOTU2ODk0OCIsImV4cCI6IjE1Mjk1OTA1NDgiLCJlbmRwb2ludHVybCI6Ii8zUnFRYWx6dmp4N3oxNWVlVjdMT05lUE5NdUU5QTY3WWliWnd1NHBVYlU9IiwiZW5kcG9pbnR1cmxMZW5ndGgiOiIxMjEiLCJpc2xvb3BiYWNrIjoiVHJ1ZSIsImNpZCI6Ik5tTXpPVGN6T1dVdFlUQmhNQzAxTURBd0xXVTBOR0V0WXpjMllUQmtaV1V6TkRCaiIsInZlciI6Imhhc2hlZHByb29mdG9rZW4iLCJzaXRlaWQiOiJObVF4TmpJME16TXRabVF4WlMwME9UWm1MVGsyWVdFdE5qWXdaRFV3TmpjeE5HSm0iLCJzaWduaW5fc3RhdGUiOiJbXCJrbXNpXCJdIiwibmFtZWlkIjoiMCMuZnxtZW1iZXJzaGlwfGlzaGlpQHdha2FydXRvZGVraXJ1Lm9ubWljcm9zb2Z0LmNvbSIsIm5paSI6Im1pY3Jvc29mdC5zaGFyZXBvaW50IiwiaXN1c2VyIjoidHJ1ZSIsImNhY2hla2V5IjoiMGguZnxtZW1iZXJzaGlwfDEwMDM3ZmZlOTdmNjM0ZWNAbGl2ZS5jb20iLCJ0dCI6IjAiLCJ1c2VQZXJzaXN0ZW50Q29va2llIjoiMyJ9.dzNSTzM3eTA0VTlQdjRmdWpRRGZQMGVDRE5uK2JPMjFZd1N0bCtRUWNDQT0&amp;encodeFailures=1&amp;width=1033&amp;height=701&amp;srcWidth=&amp;srcHeight=">
            <a:extLst>
              <a:ext uri="{FF2B5EF4-FFF2-40B4-BE49-F238E27FC236}">
                <a16:creationId xmlns:a16="http://schemas.microsoft.com/office/drawing/2014/main" id="{78F8245E-CEDB-4A89-81A3-A41BBE7DC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4" y="10681"/>
            <a:ext cx="1714504" cy="36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8289714E-9AFB-4494-A8F0-999FC05AB4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851" y="130372"/>
            <a:ext cx="2428788" cy="313182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679F74A-E9D2-4FD2-BC91-F824334FF973}"/>
              </a:ext>
            </a:extLst>
          </p:cNvPr>
          <p:cNvSpPr txBox="1"/>
          <p:nvPr/>
        </p:nvSpPr>
        <p:spPr>
          <a:xfrm>
            <a:off x="7221980" y="227466"/>
            <a:ext cx="19858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で購入すれば安心！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4DE971B1-5246-4F61-A326-66CA30308BD0}"/>
              </a:ext>
            </a:extLst>
          </p:cNvPr>
          <p:cNvSpPr/>
          <p:nvPr/>
        </p:nvSpPr>
        <p:spPr>
          <a:xfrm>
            <a:off x="946863" y="648020"/>
            <a:ext cx="7918835" cy="861774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r"/>
            <a:r>
              <a:rPr lang="en-US" altLang="ja-JP" sz="36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2020</a:t>
            </a:r>
            <a:r>
              <a:rPr lang="ja-JP" altLang="en-US" sz="3600" b="0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年春モデル　</a:t>
            </a:r>
            <a:r>
              <a:rPr lang="ja-JP" altLang="en-US" sz="2400" b="0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旧商材のため　</a:t>
            </a:r>
            <a:r>
              <a:rPr lang="ja-JP" altLang="en-US" sz="36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特価商品</a:t>
            </a:r>
            <a:endParaRPr lang="en-US" altLang="ja-JP" sz="360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lang="ja-JP" altLang="en-US" sz="2000" b="0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カスタムメイド</a:t>
            </a:r>
            <a:endParaRPr lang="ja-JP" altLang="en-US" sz="3600" b="0" cap="none" spc="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E691B198-BFE7-48FA-A2DF-A74D6466848F}"/>
              </a:ext>
            </a:extLst>
          </p:cNvPr>
          <p:cNvGraphicFramePr>
            <a:graphicFrameLocks noGrp="1"/>
          </p:cNvGraphicFramePr>
          <p:nvPr/>
        </p:nvGraphicFramePr>
        <p:xfrm>
          <a:off x="203427" y="1320159"/>
          <a:ext cx="4262557" cy="14586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7447">
                  <a:extLst>
                    <a:ext uri="{9D8B030D-6E8A-4147-A177-3AD203B41FA5}">
                      <a16:colId xmlns:a16="http://schemas.microsoft.com/office/drawing/2014/main" val="884201682"/>
                    </a:ext>
                  </a:extLst>
                </a:gridCol>
                <a:gridCol w="2275110">
                  <a:extLst>
                    <a:ext uri="{9D8B030D-6E8A-4147-A177-3AD203B41FA5}">
                      <a16:colId xmlns:a16="http://schemas.microsoft.com/office/drawing/2014/main" val="1683094246"/>
                    </a:ext>
                  </a:extLst>
                </a:gridCol>
              </a:tblGrid>
              <a:tr h="391422">
                <a:tc gridSpan="2">
                  <a:txBody>
                    <a:bodyPr/>
                    <a:lstStyle/>
                    <a:p>
                      <a:pPr lvl="4" algn="r"/>
                      <a:r>
                        <a:rPr kumimoji="1" lang="ja-JP" altLang="en-US" sz="16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価格（税抜・送料抜）</a:t>
                      </a: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057639"/>
                  </a:ext>
                </a:extLst>
              </a:tr>
              <a:tr h="391422">
                <a:tc>
                  <a:txBody>
                    <a:bodyPr/>
                    <a:lstStyle/>
                    <a:p>
                      <a:r>
                        <a:rPr kumimoji="1" lang="en-US" altLang="ja-JP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Corei3</a:t>
                      </a:r>
                      <a:endParaRPr kumimoji="1" lang="ja-JP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¥000,000</a:t>
                      </a:r>
                      <a:endParaRPr kumimoji="1" lang="ja-JP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6327685"/>
                  </a:ext>
                </a:extLst>
              </a:tr>
              <a:tr h="543530">
                <a:tc>
                  <a:txBody>
                    <a:bodyPr/>
                    <a:lstStyle/>
                    <a:p>
                      <a:r>
                        <a:rPr kumimoji="1" lang="en-US" altLang="ja-JP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Corei5</a:t>
                      </a:r>
                      <a:endParaRPr kumimoji="1" lang="ja-JP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¥000,000</a:t>
                      </a:r>
                      <a:endParaRPr kumimoji="1" lang="ja-JP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4154127"/>
                  </a:ext>
                </a:extLst>
              </a:tr>
            </a:tbl>
          </a:graphicData>
        </a:graphic>
      </p:graphicFrame>
      <p:pic>
        <p:nvPicPr>
          <p:cNvPr id="1026" name="Picture 2" descr="NEC">
            <a:extLst>
              <a:ext uri="{FF2B5EF4-FFF2-40B4-BE49-F238E27FC236}">
                <a16:creationId xmlns:a16="http://schemas.microsoft.com/office/drawing/2014/main" id="{6F49F5E1-8206-4BA6-9B29-53265FC95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970" y="735013"/>
            <a:ext cx="77152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A5D800C-E98C-426F-9DCF-7ACFC3F56896}"/>
              </a:ext>
            </a:extLst>
          </p:cNvPr>
          <p:cNvGraphicFramePr>
            <a:graphicFrameLocks noGrp="1"/>
          </p:cNvGraphicFramePr>
          <p:nvPr/>
        </p:nvGraphicFramePr>
        <p:xfrm>
          <a:off x="4669410" y="1680184"/>
          <a:ext cx="4439450" cy="3958613"/>
        </p:xfrm>
        <a:graphic>
          <a:graphicData uri="http://schemas.openxmlformats.org/drawingml/2006/table">
            <a:tbl>
              <a:tblPr/>
              <a:tblGrid>
                <a:gridCol w="1359165">
                  <a:extLst>
                    <a:ext uri="{9D8B030D-6E8A-4147-A177-3AD203B41FA5}">
                      <a16:colId xmlns:a16="http://schemas.microsoft.com/office/drawing/2014/main" val="2435419634"/>
                    </a:ext>
                  </a:extLst>
                </a:gridCol>
                <a:gridCol w="3080285">
                  <a:extLst>
                    <a:ext uri="{9D8B030D-6E8A-4147-A177-3AD203B41FA5}">
                      <a16:colId xmlns:a16="http://schemas.microsoft.com/office/drawing/2014/main" val="3546925503"/>
                    </a:ext>
                  </a:extLst>
                </a:gridCol>
              </a:tblGrid>
              <a:tr h="251433">
                <a:tc gridSpan="2">
                  <a:txBody>
                    <a:bodyPr/>
                    <a:lstStyle/>
                    <a:p>
                      <a:r>
                        <a:rPr lang="ja-JP" altLang="en-US" sz="1100" b="1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スペック</a:t>
                      </a:r>
                      <a:endParaRPr lang="it-IT" sz="1100" b="1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326212"/>
                  </a:ext>
                </a:extLst>
              </a:tr>
              <a:tr h="251433"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OS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Windows 10 Home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1550789"/>
                  </a:ext>
                </a:extLst>
              </a:tr>
              <a:tr h="251433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メモリ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8GB (4GB×2) 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デュアルチャネル対応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1539540"/>
                  </a:ext>
                </a:extLst>
              </a:tr>
              <a:tr h="339798"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HDD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約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256</a:t>
                      </a:r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GB SSD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8886300"/>
                  </a:ext>
                </a:extLst>
              </a:tr>
              <a:tr h="329407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15.6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型ワイド スーパーシャインビュー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LED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液晶 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1790243"/>
                  </a:ext>
                </a:extLst>
              </a:tr>
              <a:tr h="329407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オフィスアプリ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Microsoft Office Home &amp; Business 2019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1866346"/>
                  </a:ext>
                </a:extLst>
              </a:tr>
              <a:tr h="251433">
                <a:tc>
                  <a:txBody>
                    <a:bodyPr/>
                    <a:lstStyle/>
                    <a:p>
                      <a:r>
                        <a:rPr lang="it-IT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DVD/CD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ドライブ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ブルーレイディスクドライブ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215869"/>
                  </a:ext>
                </a:extLst>
              </a:tr>
              <a:tr h="329407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保証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あんしん保証サービスパック </a:t>
                      </a:r>
                      <a:r>
                        <a:rPr lang="en-US" altLang="ja-JP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年版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008823"/>
                  </a:ext>
                </a:extLst>
              </a:tr>
              <a:tr h="449702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ソフトウェアパック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標準ソフトウェアパック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（筆ぐるめ 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 </a:t>
                      </a:r>
                      <a:r>
                        <a:rPr lang="it-IT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for NEC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など）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862314"/>
                  </a:ext>
                </a:extLst>
              </a:tr>
              <a:tr h="474025">
                <a:tc>
                  <a:txBody>
                    <a:bodyPr/>
                    <a:lstStyle/>
                    <a:p>
                      <a:r>
                        <a:rPr lang="en-US" altLang="ja-JP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Web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カメラ</a:t>
                      </a:r>
                      <a:r>
                        <a:rPr lang="en-US" altLang="ja-JP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マイク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HD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解像度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(720p)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対応カメラ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有効画素数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92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万画素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ステレオマイク内蔵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940021"/>
                  </a:ext>
                </a:extLst>
              </a:tr>
              <a:tr h="449702">
                <a:tc>
                  <a:txBody>
                    <a:bodyPr/>
                    <a:lstStyle/>
                    <a:p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ワイヤレス機能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11ac(867Mbps)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対応ワイヤレス</a:t>
                      </a:r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LAN (IEEE802.11ac/a/b/g/n) + Bluetooth®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0617476"/>
                  </a:ext>
                </a:extLst>
              </a:tr>
              <a:tr h="251433">
                <a:tc>
                  <a:txBody>
                    <a:bodyPr/>
                    <a:lstStyle/>
                    <a:p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マウス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Bluetooth 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レーザーマウス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857698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37BA20F9-8966-4BBB-A3FE-4C7BFDDD66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4619" y="174611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EADF0586-AFE9-4C83-B002-2B12694751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2996" b="88126" l="9069" r="84064">
                        <a14:foregroundMark x1="37528" y1="13215" x2="63906" y2="15787"/>
                        <a14:foregroundMark x1="63906" y1="15787" x2="75096" y2="14802"/>
                        <a14:foregroundMark x1="75096" y1="14802" x2="79095" y2="36963"/>
                        <a14:foregroundMark x1="79095" y1="36963" x2="78509" y2="51081"/>
                        <a14:foregroundMark x1="78509" y1="51081" x2="75035" y2="64651"/>
                        <a14:foregroundMark x1="75035" y1="64651" x2="66734" y2="78331"/>
                        <a14:foregroundMark x1="66734" y1="78331" x2="55302" y2="87743"/>
                        <a14:foregroundMark x1="55302" y1="87743" x2="7938" y2="67524"/>
                        <a14:foregroundMark x1="7938" y1="67524" x2="18905" y2="56553"/>
                        <a14:foregroundMark x1="18905" y1="56553" x2="31832" y2="52695"/>
                        <a14:foregroundMark x1="31832" y1="52695" x2="36902" y2="14829"/>
                        <a14:foregroundMark x1="36902" y1="14829" x2="40416" y2="12996"/>
                        <a14:foregroundMark x1="40416" y1="12996" x2="40416" y2="12996"/>
                        <a14:foregroundMark x1="30761" y1="51327" x2="30761" y2="51327"/>
                        <a14:foregroundMark x1="13250" y1="65499" x2="15653" y2="72449"/>
                        <a14:foregroundMark x1="14058" y1="64405" x2="9392" y2="66566"/>
                        <a14:foregroundMark x1="9069" y1="68317" x2="11957" y2="68974"/>
                        <a14:foregroundMark x1="51343" y1="83119" x2="61624" y2="88126"/>
                        <a14:foregroundMark x1="61947" y1="82900" x2="58736" y2="881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6984" t="9559" r="7301" b="10059"/>
          <a:stretch/>
        </p:blipFill>
        <p:spPr bwMode="auto">
          <a:xfrm>
            <a:off x="0" y="2782224"/>
            <a:ext cx="5072482" cy="3511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AD38B00-C273-45EF-920C-D7DC86C3DB87}"/>
              </a:ext>
            </a:extLst>
          </p:cNvPr>
          <p:cNvSpPr txBox="1"/>
          <p:nvPr/>
        </p:nvSpPr>
        <p:spPr>
          <a:xfrm>
            <a:off x="4851203" y="5963758"/>
            <a:ext cx="418484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 2021</a:t>
            </a:r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kumimoji="1" lang="en-US" altLang="ja-JP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月現在</a:t>
            </a:r>
            <a:r>
              <a:rPr kumimoji="1" lang="en-US" altLang="ja-JP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256GB</a:t>
            </a:r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en-US" altLang="ja-JP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SSD</a:t>
            </a:r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モデルは</a:t>
            </a:r>
            <a:endParaRPr kumimoji="1" lang="en-US" altLang="ja-JP" sz="1600" dirty="0">
              <a:solidFill>
                <a:schemeClr val="tx1">
                  <a:lumMod val="85000"/>
                  <a:lumOff val="1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納期約</a:t>
            </a:r>
            <a:r>
              <a:rPr kumimoji="1" lang="en-US" altLang="ja-JP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4~5</a:t>
            </a:r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週間です</a:t>
            </a:r>
          </a:p>
        </p:txBody>
      </p:sp>
    </p:spTree>
    <p:extLst>
      <p:ext uri="{BB962C8B-B14F-4D97-AF65-F5344CB8AC3E}">
        <p14:creationId xmlns:p14="http://schemas.microsoft.com/office/powerpoint/2010/main" val="3170488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https://japanwest1-mediap.svc.ms/transform/thumbnail?provider=spo&amp;inputFormat=jpg&amp;cs=fFNQTw&amp;docid=https%3A%2F%2Fwakarutodekiru.sharepoint.com%3A443%2F_api%2Fv2.0%2Fdrives%2Fb!MyQWbR79b0mWqmYNUGcUv8JwUnL81DtEgE6CVCzUAq_rrIUzYV6_SKVBhWgkon5E%2Fitems%2F01L3CK7LVRVHVH74CQ4ZEZQNKHB6VKLGN3%3Fversion%3DPublished&amp;access_token=eyJ0eXAiOiJKV1QiLCJhbGciOiJub25lIn0.eyJhdWQiOiIwMDAwMDAwMy0wMDAwLTBmZjEtY2UwMC0wMDAwMDAwMDAwMDAvd2FrYXJ1dG9kZWtpcnUuc2hhcmVwb2ludC5jb21AZTNiZDNiMGEtZTUzYy00OTQxLTljODYtMTRhN2YyMjA2ZDQ1IiwiaXNzIjoiMDAwMDAwMDMtMDAwMC0wZmYxLWNlMDAtMDAwMDAwMDAwMDAwIiwibmJmIjoiMTUyOTU2ODk0OCIsImV4cCI6IjE1Mjk1OTA1NDgiLCJlbmRwb2ludHVybCI6Ii8zUnFRYWx6dmp4N3oxNWVlVjdMT05lUE5NdUU5QTY3WWliWnd1NHBVYlU9IiwiZW5kcG9pbnR1cmxMZW5ndGgiOiIxMjEiLCJpc2xvb3BiYWNrIjoiVHJ1ZSIsImNpZCI6Ik5tTXpPVGN6T1dVdFlUQmhNQzAxTURBd0xXVTBOR0V0WXpjMllUQmtaV1V6TkRCaiIsInZlciI6Imhhc2hlZHByb29mdG9rZW4iLCJzaXRlaWQiOiJObVF4TmpJME16TXRabVF4WlMwME9UWm1MVGsyWVdFdE5qWXdaRFV3TmpjeE5HSm0iLCJzaWduaW5fc3RhdGUiOiJbXCJrbXNpXCJdIiwibmFtZWlkIjoiMCMuZnxtZW1iZXJzaGlwfGlzaGlpQHdha2FydXRvZGVraXJ1Lm9ubWljcm9zb2Z0LmNvbSIsIm5paSI6Im1pY3Jvc29mdC5zaGFyZXBvaW50IiwiaXN1c2VyIjoidHJ1ZSIsImNhY2hla2V5IjoiMGguZnxtZW1iZXJzaGlwfDEwMDM3ZmZlOTdmNjM0ZWNAbGl2ZS5jb20iLCJ0dCI6IjAiLCJ1c2VQZXJzaXN0ZW50Q29va2llIjoiMyJ9.dzNSTzM3eTA0VTlQdjRmdWpRRGZQMGVDRE5uK2JPMjFZd1N0bCtRUWNDQT0&amp;encodeFailures=1&amp;width=1033&amp;height=701&amp;srcWidth=&amp;srcHeight=">
            <a:extLst>
              <a:ext uri="{FF2B5EF4-FFF2-40B4-BE49-F238E27FC236}">
                <a16:creationId xmlns:a16="http://schemas.microsoft.com/office/drawing/2014/main" id="{78F8245E-CEDB-4A89-81A3-A41BBE7DC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4" y="10681"/>
            <a:ext cx="1714504" cy="36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8289714E-9AFB-4494-A8F0-999FC05AB4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851" y="130372"/>
            <a:ext cx="2428788" cy="313182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679F74A-E9D2-4FD2-BC91-F824334FF973}"/>
              </a:ext>
            </a:extLst>
          </p:cNvPr>
          <p:cNvSpPr txBox="1"/>
          <p:nvPr/>
        </p:nvSpPr>
        <p:spPr>
          <a:xfrm>
            <a:off x="7221980" y="227466"/>
            <a:ext cx="19858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で購入すれば安心！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4DE971B1-5246-4F61-A326-66CA30308BD0}"/>
              </a:ext>
            </a:extLst>
          </p:cNvPr>
          <p:cNvSpPr/>
          <p:nvPr/>
        </p:nvSpPr>
        <p:spPr>
          <a:xfrm>
            <a:off x="991816" y="473687"/>
            <a:ext cx="3071354" cy="492443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r"/>
            <a:r>
              <a:rPr lang="en-US" altLang="ja-JP" sz="3200" b="0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2020</a:t>
            </a:r>
            <a:r>
              <a:rPr lang="ja-JP" altLang="en-US" sz="3200" b="0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年春モデル</a:t>
            </a:r>
          </a:p>
        </p:txBody>
      </p:sp>
      <p:pic>
        <p:nvPicPr>
          <p:cNvPr id="1026" name="Picture 2" descr="NEC">
            <a:extLst>
              <a:ext uri="{FF2B5EF4-FFF2-40B4-BE49-F238E27FC236}">
                <a16:creationId xmlns:a16="http://schemas.microsoft.com/office/drawing/2014/main" id="{6F49F5E1-8206-4BA6-9B29-53265FC95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617197"/>
            <a:ext cx="77152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A5D800C-E98C-426F-9DCF-7ACFC3F568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711878"/>
              </p:ext>
            </p:extLst>
          </p:nvPr>
        </p:nvGraphicFramePr>
        <p:xfrm>
          <a:off x="65825" y="3487775"/>
          <a:ext cx="4439450" cy="3347088"/>
        </p:xfrm>
        <a:graphic>
          <a:graphicData uri="http://schemas.openxmlformats.org/drawingml/2006/table">
            <a:tbl>
              <a:tblPr/>
              <a:tblGrid>
                <a:gridCol w="1359165">
                  <a:extLst>
                    <a:ext uri="{9D8B030D-6E8A-4147-A177-3AD203B41FA5}">
                      <a16:colId xmlns:a16="http://schemas.microsoft.com/office/drawing/2014/main" val="2435419634"/>
                    </a:ext>
                  </a:extLst>
                </a:gridCol>
                <a:gridCol w="3080285">
                  <a:extLst>
                    <a:ext uri="{9D8B030D-6E8A-4147-A177-3AD203B41FA5}">
                      <a16:colId xmlns:a16="http://schemas.microsoft.com/office/drawing/2014/main" val="3546925503"/>
                    </a:ext>
                  </a:extLst>
                </a:gridCol>
              </a:tblGrid>
              <a:tr h="160636">
                <a:tc gridSpan="2">
                  <a:txBody>
                    <a:bodyPr/>
                    <a:lstStyle/>
                    <a:p>
                      <a:r>
                        <a:rPr lang="ja-JP" altLang="en-US" sz="1100" b="1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スペック</a:t>
                      </a:r>
                      <a:endParaRPr lang="it-IT" sz="1100" b="1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326212"/>
                  </a:ext>
                </a:extLst>
              </a:tr>
              <a:tr h="160636"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OS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Windows 10 Home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1550789"/>
                  </a:ext>
                </a:extLst>
              </a:tr>
              <a:tr h="160636">
                <a:tc>
                  <a:txBody>
                    <a:bodyPr/>
                    <a:lstStyle/>
                    <a:p>
                      <a:r>
                        <a:rPr lang="it-IT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CPU</a:t>
                      </a:r>
                      <a:endParaRPr lang="ja-JP" altLang="en-US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第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世代 インテル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®</a:t>
                      </a:r>
                    </a:p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Core™ i5-10210Y 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プロセッサー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1539540"/>
                  </a:ext>
                </a:extLst>
              </a:tr>
              <a:tr h="287306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メモリ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8GB (4GB×2) 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デュアルチャネル対応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8886300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HDD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約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256</a:t>
                      </a:r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GB SSD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179024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12.5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型ワイド スーパーシャインビュー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LED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液晶 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1866346"/>
                  </a:ext>
                </a:extLst>
              </a:tr>
              <a:tr h="160636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オフィスアプリ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Microsoft Office Home &amp; Business 2019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215869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DVD/CD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ドライブ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なし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008823"/>
                  </a:ext>
                </a:extLst>
              </a:tr>
              <a:tr h="160636">
                <a:tc>
                  <a:txBody>
                    <a:bodyPr/>
                    <a:lstStyle/>
                    <a:p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保証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あんしん保証サービスパック 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年版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862314"/>
                  </a:ext>
                </a:extLst>
              </a:tr>
              <a:tr h="400798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ソフトウェアパック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標準ソフトウェアパック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（筆ぐるめ 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 </a:t>
                      </a:r>
                      <a:r>
                        <a:rPr lang="it-IT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for NEC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など）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940021"/>
                  </a:ext>
                </a:extLst>
              </a:tr>
              <a:tr h="287306">
                <a:tc>
                  <a:txBody>
                    <a:bodyPr/>
                    <a:lstStyle/>
                    <a:p>
                      <a:r>
                        <a:rPr lang="en-US" altLang="ja-JP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Web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カメラ</a:t>
                      </a:r>
                      <a:r>
                        <a:rPr lang="en-US" altLang="ja-JP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マイク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HD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解像度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(720p)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対応カメラ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有効画素数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92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万画素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ステレオマイク内蔵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0617476"/>
                  </a:ext>
                </a:extLst>
              </a:tr>
              <a:tr h="160636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マウス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なし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857698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37BA20F9-8966-4BBB-A3FE-4C7BFDDD66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4619" y="174611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8" name="表 2">
            <a:extLst>
              <a:ext uri="{FF2B5EF4-FFF2-40B4-BE49-F238E27FC236}">
                <a16:creationId xmlns:a16="http://schemas.microsoft.com/office/drawing/2014/main" id="{6958112C-D30E-45A5-AC32-CD9C1FC8F8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759312"/>
              </p:ext>
            </p:extLst>
          </p:nvPr>
        </p:nvGraphicFramePr>
        <p:xfrm>
          <a:off x="4596269" y="2575126"/>
          <a:ext cx="4262557" cy="9349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7447">
                  <a:extLst>
                    <a:ext uri="{9D8B030D-6E8A-4147-A177-3AD203B41FA5}">
                      <a16:colId xmlns:a16="http://schemas.microsoft.com/office/drawing/2014/main" val="884201682"/>
                    </a:ext>
                  </a:extLst>
                </a:gridCol>
                <a:gridCol w="2275110">
                  <a:extLst>
                    <a:ext uri="{9D8B030D-6E8A-4147-A177-3AD203B41FA5}">
                      <a16:colId xmlns:a16="http://schemas.microsoft.com/office/drawing/2014/main" val="1683094246"/>
                    </a:ext>
                  </a:extLst>
                </a:gridCol>
              </a:tblGrid>
              <a:tr h="391422">
                <a:tc gridSpan="2">
                  <a:txBody>
                    <a:bodyPr/>
                    <a:lstStyle/>
                    <a:p>
                      <a:pPr lvl="4" algn="r"/>
                      <a:r>
                        <a:rPr kumimoji="1" lang="ja-JP" altLang="en-US" sz="16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価格（税抜・送料抜）</a:t>
                      </a:r>
                    </a:p>
                  </a:txBody>
                  <a:tcPr marL="0" marR="0" marT="0" marB="36000" anchor="ctr" anchorCtr="1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057639"/>
                  </a:ext>
                </a:extLst>
              </a:tr>
              <a:tr h="543530">
                <a:tc>
                  <a:txBody>
                    <a:bodyPr/>
                    <a:lstStyle/>
                    <a:p>
                      <a:r>
                        <a:rPr kumimoji="1" lang="en-US" altLang="ja-JP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Corei5</a:t>
                      </a:r>
                      <a:endParaRPr kumimoji="1" lang="ja-JP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¥000,000</a:t>
                      </a:r>
                      <a:endParaRPr kumimoji="1" lang="ja-JP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4154127"/>
                  </a:ext>
                </a:extLst>
              </a:tr>
            </a:tbl>
          </a:graphicData>
        </a:graphic>
      </p:graphicFrame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9C6A1DDD-4E66-4278-BA1F-993A35F0BB62}"/>
              </a:ext>
            </a:extLst>
          </p:cNvPr>
          <p:cNvSpPr/>
          <p:nvPr/>
        </p:nvSpPr>
        <p:spPr>
          <a:xfrm>
            <a:off x="4594661" y="585928"/>
            <a:ext cx="2307363" cy="307777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r"/>
            <a:r>
              <a:rPr lang="en-US" altLang="ja-JP" sz="2000" b="0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LAVIE Note Mobile</a:t>
            </a:r>
            <a:endParaRPr lang="ja-JP" altLang="en-US" sz="3600" b="0" cap="none" spc="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楕円 22">
            <a:extLst>
              <a:ext uri="{FF2B5EF4-FFF2-40B4-BE49-F238E27FC236}">
                <a16:creationId xmlns:a16="http://schemas.microsoft.com/office/drawing/2014/main" id="{1B6F43BA-B827-4387-989E-3FA6265ED24B}"/>
              </a:ext>
            </a:extLst>
          </p:cNvPr>
          <p:cNvSpPr/>
          <p:nvPr/>
        </p:nvSpPr>
        <p:spPr>
          <a:xfrm>
            <a:off x="5894380" y="978438"/>
            <a:ext cx="1548000" cy="15480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楕円 37">
            <a:extLst>
              <a:ext uri="{FF2B5EF4-FFF2-40B4-BE49-F238E27FC236}">
                <a16:creationId xmlns:a16="http://schemas.microsoft.com/office/drawing/2014/main" id="{DABBED9F-FBEF-4400-8445-C8FE73114942}"/>
              </a:ext>
            </a:extLst>
          </p:cNvPr>
          <p:cNvSpPr/>
          <p:nvPr/>
        </p:nvSpPr>
        <p:spPr>
          <a:xfrm>
            <a:off x="7491369" y="978438"/>
            <a:ext cx="1548000" cy="15480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639A470-B13A-49F6-B9DA-DFAFD989B991}"/>
              </a:ext>
            </a:extLst>
          </p:cNvPr>
          <p:cNvSpPr txBox="1"/>
          <p:nvPr/>
        </p:nvSpPr>
        <p:spPr>
          <a:xfrm>
            <a:off x="7491357" y="1221985"/>
            <a:ext cx="16526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12.5</a:t>
            </a:r>
            <a:r>
              <a:rPr lang="ja-JP" altLang="en-US" sz="28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型</a:t>
            </a:r>
            <a:endParaRPr lang="en-US" altLang="ja-JP" sz="28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コンパクトサイズ</a:t>
            </a:r>
            <a:r>
              <a:rPr lang="ja-JP" altLang="en-US" sz="105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 </a:t>
            </a:r>
            <a:br>
              <a:rPr lang="ja-JP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本体厚</a:t>
            </a:r>
            <a:r>
              <a:rPr lang="en-US" altLang="ja-JP" sz="9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18mm</a:t>
            </a:r>
            <a:r>
              <a:rPr lang="ja-JP" altLang="en-US" sz="9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、幅</a:t>
            </a:r>
            <a:r>
              <a:rPr lang="en-US" altLang="ja-JP" sz="9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289mm</a:t>
            </a:r>
            <a:r>
              <a:rPr lang="ja-JP" altLang="en-US" sz="9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、奥行き</a:t>
            </a:r>
            <a:r>
              <a:rPr lang="en-US" altLang="ja-JP" sz="9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192mm</a:t>
            </a:r>
            <a:endParaRPr kumimoji="1" lang="ja-JP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楕円 39">
            <a:extLst>
              <a:ext uri="{FF2B5EF4-FFF2-40B4-BE49-F238E27FC236}">
                <a16:creationId xmlns:a16="http://schemas.microsoft.com/office/drawing/2014/main" id="{73D918DD-0191-4BCB-9AB3-8D26BEC32328}"/>
              </a:ext>
            </a:extLst>
          </p:cNvPr>
          <p:cNvSpPr/>
          <p:nvPr/>
        </p:nvSpPr>
        <p:spPr>
          <a:xfrm>
            <a:off x="4270635" y="978438"/>
            <a:ext cx="1548000" cy="15480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39469E5-DA78-421A-B784-09964164FF44}"/>
              </a:ext>
            </a:extLst>
          </p:cNvPr>
          <p:cNvSpPr txBox="1"/>
          <p:nvPr/>
        </p:nvSpPr>
        <p:spPr>
          <a:xfrm>
            <a:off x="4205572" y="1245067"/>
            <a:ext cx="16509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長時間</a:t>
            </a:r>
            <a:endParaRPr kumimoji="1" lang="en-US" altLang="ja-JP" sz="14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バッテリ駆動</a:t>
            </a:r>
            <a:endParaRPr kumimoji="1" lang="en-US" altLang="ja-JP" sz="14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約</a:t>
            </a:r>
            <a:r>
              <a:rPr kumimoji="1" lang="en-US" altLang="ja-JP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11.4</a:t>
            </a:r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時間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E7C308B-AFB0-41FC-9E55-F2D3D9E15092}"/>
              </a:ext>
            </a:extLst>
          </p:cNvPr>
          <p:cNvSpPr txBox="1"/>
          <p:nvPr/>
        </p:nvSpPr>
        <p:spPr>
          <a:xfrm>
            <a:off x="5943357" y="1251134"/>
            <a:ext cx="14433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軽量</a:t>
            </a:r>
            <a:endParaRPr kumimoji="1" lang="en-US" altLang="ja-JP" sz="20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約</a:t>
            </a:r>
            <a:r>
              <a:rPr kumimoji="1" lang="en-US" altLang="ja-JP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953</a:t>
            </a:r>
            <a:r>
              <a:rPr kumimoji="1" lang="ja-JP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ｇ</a:t>
            </a:r>
            <a:endParaRPr kumimoji="1" lang="ja-JP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540531C7-CE5E-47CA-9BB9-86CB36AA2777}"/>
              </a:ext>
            </a:extLst>
          </p:cNvPr>
          <p:cNvGrpSpPr/>
          <p:nvPr/>
        </p:nvGrpSpPr>
        <p:grpSpPr>
          <a:xfrm>
            <a:off x="4638727" y="3366285"/>
            <a:ext cx="4491365" cy="3037786"/>
            <a:chOff x="4449209" y="3470027"/>
            <a:chExt cx="4491365" cy="3037786"/>
          </a:xfrm>
        </p:grpSpPr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64CAA104-B832-4BEB-AA5F-E6F06DED08D9}"/>
                </a:ext>
              </a:extLst>
            </p:cNvPr>
            <p:cNvSpPr txBox="1"/>
            <p:nvPr/>
          </p:nvSpPr>
          <p:spPr>
            <a:xfrm>
              <a:off x="4449209" y="5371963"/>
              <a:ext cx="1361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パールホワイト</a:t>
              </a: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A8105E51-7CD0-46FE-A8E4-FF96E34D2742}"/>
                </a:ext>
              </a:extLst>
            </p:cNvPr>
            <p:cNvSpPr txBox="1"/>
            <p:nvPr/>
          </p:nvSpPr>
          <p:spPr>
            <a:xfrm>
              <a:off x="7527622" y="6230814"/>
              <a:ext cx="1361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パールブラック</a:t>
              </a:r>
            </a:p>
          </p:txBody>
        </p:sp>
        <p:pic>
          <p:nvPicPr>
            <p:cNvPr id="50" name="図 49" descr="ノートパソコンの画面&#10;&#10;自動的に生成された説明">
              <a:extLst>
                <a:ext uri="{FF2B5EF4-FFF2-40B4-BE49-F238E27FC236}">
                  <a16:creationId xmlns:a16="http://schemas.microsoft.com/office/drawing/2014/main" id="{3E13093A-E424-486F-97E1-E1B88C979A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99737" y="3470027"/>
              <a:ext cx="2739009" cy="2040436"/>
            </a:xfrm>
            <a:prstGeom prst="rect">
              <a:avLst/>
            </a:prstGeom>
          </p:spPr>
        </p:pic>
        <p:pic>
          <p:nvPicPr>
            <p:cNvPr id="51" name="図 50" descr="ノートパソコンの画面&#10;&#10;自動的に生成された説明">
              <a:extLst>
                <a:ext uri="{FF2B5EF4-FFF2-40B4-BE49-F238E27FC236}">
                  <a16:creationId xmlns:a16="http://schemas.microsoft.com/office/drawing/2014/main" id="{3378E047-C635-4F2B-AA0A-81C95093A32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01565" y="4123168"/>
              <a:ext cx="2739009" cy="2047608"/>
            </a:xfrm>
            <a:prstGeom prst="rect">
              <a:avLst/>
            </a:prstGeom>
          </p:spPr>
        </p:pic>
      </p:grp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F7FFC45-C636-48E8-AC01-6E711AFA017F}"/>
              </a:ext>
            </a:extLst>
          </p:cNvPr>
          <p:cNvSpPr/>
          <p:nvPr/>
        </p:nvSpPr>
        <p:spPr>
          <a:xfrm>
            <a:off x="7068091" y="551856"/>
            <a:ext cx="1384995" cy="369332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r"/>
            <a:r>
              <a:rPr lang="ja-JP" altLang="en-US" sz="12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テンキー・ドライブ</a:t>
            </a:r>
            <a:endParaRPr lang="en-US" altLang="ja-JP" sz="120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lang="ja-JP" altLang="en-US" sz="12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はありません</a:t>
            </a:r>
            <a:endParaRPr lang="ja-JP" altLang="en-US" sz="2000" b="0" cap="none" spc="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" name="図 6" descr="テーブル, 屋内, 座る, 小さい が含まれている画像&#10;&#10;自動的に生成された説明">
            <a:extLst>
              <a:ext uri="{FF2B5EF4-FFF2-40B4-BE49-F238E27FC236}">
                <a16:creationId xmlns:a16="http://schemas.microsoft.com/office/drawing/2014/main" id="{5F6F498E-ABA2-4550-87BB-E9522211818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951" y="904885"/>
            <a:ext cx="4097616" cy="2480833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07968BD-AF99-4A94-8004-1081B74351EF}"/>
              </a:ext>
            </a:extLst>
          </p:cNvPr>
          <p:cNvSpPr txBox="1"/>
          <p:nvPr/>
        </p:nvSpPr>
        <p:spPr>
          <a:xfrm>
            <a:off x="4594661" y="6306144"/>
            <a:ext cx="323950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受注生産品ですので</a:t>
            </a:r>
            <a:endParaRPr kumimoji="1" lang="en-US" altLang="ja-JP" sz="1600" dirty="0">
              <a:solidFill>
                <a:schemeClr val="tx1">
                  <a:lumMod val="85000"/>
                  <a:lumOff val="1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</a:t>
            </a:r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納品まで</a:t>
            </a:r>
            <a:r>
              <a:rPr kumimoji="1" lang="en-US" altLang="ja-JP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週間かかります</a:t>
            </a:r>
          </a:p>
        </p:txBody>
      </p:sp>
    </p:spTree>
    <p:extLst>
      <p:ext uri="{BB962C8B-B14F-4D97-AF65-F5344CB8AC3E}">
        <p14:creationId xmlns:p14="http://schemas.microsoft.com/office/powerpoint/2010/main" val="2291741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60A3833F-4290-4816-AC9A-C12E3374F902}"/>
              </a:ext>
            </a:extLst>
          </p:cNvPr>
          <p:cNvSpPr txBox="1"/>
          <p:nvPr/>
        </p:nvSpPr>
        <p:spPr>
          <a:xfrm>
            <a:off x="1291184" y="434231"/>
            <a:ext cx="111893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4000" b="1" dirty="0">
                <a:solidFill>
                  <a:srgbClr val="1414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NEC</a:t>
            </a:r>
            <a:endParaRPr kumimoji="1" lang="ja-JP" altLang="en-US" sz="4000" b="1" dirty="0">
              <a:solidFill>
                <a:srgbClr val="1414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043C7C67-066A-49EC-B63E-C3F258963DFF}"/>
              </a:ext>
            </a:extLst>
          </p:cNvPr>
          <p:cNvGrpSpPr/>
          <p:nvPr/>
        </p:nvGrpSpPr>
        <p:grpSpPr>
          <a:xfrm>
            <a:off x="2646644" y="17873"/>
            <a:ext cx="5930892" cy="879812"/>
            <a:chOff x="1379028" y="296840"/>
            <a:chExt cx="5930892" cy="879812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CF717765-085C-4F84-92EB-D38DADB11239}"/>
                </a:ext>
              </a:extLst>
            </p:cNvPr>
            <p:cNvGrpSpPr/>
            <p:nvPr/>
          </p:nvGrpSpPr>
          <p:grpSpPr>
            <a:xfrm>
              <a:off x="1439754" y="296840"/>
              <a:ext cx="2797537" cy="465990"/>
              <a:chOff x="1439754" y="296840"/>
              <a:chExt cx="2797537" cy="465990"/>
            </a:xfrm>
          </p:grpSpPr>
          <p:pic>
            <p:nvPicPr>
              <p:cNvPr id="85" name="Picture 12" descr="http://1.bp.blogspot.com/-Tejc6nteGQs/VZ-Qj0qfaZI/AAAAAAAAvNg/4ipFCwClA_c/s800/ojisan1_laugh.png">
                <a:extLst>
                  <a:ext uri="{FF2B5EF4-FFF2-40B4-BE49-F238E27FC236}">
                    <a16:creationId xmlns:a16="http://schemas.microsoft.com/office/drawing/2014/main" id="{793D48B7-A036-4091-AD2A-1A22343ACCE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9754" y="317313"/>
                <a:ext cx="375331" cy="43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6" name="Picture 18" descr="http://1.bp.blogspot.com/-IbufHcElaNs/VJ6X48_IEJI/AAAAAAAAqRg/8TeCvy4sNrA/s800/whitegirl1_2laugh.png">
                <a:extLst>
                  <a:ext uri="{FF2B5EF4-FFF2-40B4-BE49-F238E27FC236}">
                    <a16:creationId xmlns:a16="http://schemas.microsoft.com/office/drawing/2014/main" id="{515DEBBD-5832-4168-8163-55D891D69BD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1326" y="330121"/>
                <a:ext cx="378000" cy="43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7" name="Picture 20" descr="http://1.bp.blogspot.com/-xFRBw5GueTs/VZ-PHLcAmDI/AAAAAAAAvBQ/jaqWz11PEWA/s800/obaasan01_laugh.png">
                <a:extLst>
                  <a:ext uri="{FF2B5EF4-FFF2-40B4-BE49-F238E27FC236}">
                    <a16:creationId xmlns:a16="http://schemas.microsoft.com/office/drawing/2014/main" id="{1ADDC141-A24C-46AC-AD4B-F6A735CE37F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24553" y="313613"/>
                <a:ext cx="364053" cy="43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8" name="Picture 22" descr="http://4.bp.blogspot.com/-X2PuDm-47jM/VZ-TjkamcgI/AAAAAAAAvRo/0ysATpg0K34/s800/ojiisan01_laugh.png">
                <a:extLst>
                  <a:ext uri="{FF2B5EF4-FFF2-40B4-BE49-F238E27FC236}">
                    <a16:creationId xmlns:a16="http://schemas.microsoft.com/office/drawing/2014/main" id="{E30DEADE-D88F-4039-9EF0-45F3E3CBE5A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2062" y="317313"/>
                <a:ext cx="375332" cy="43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9" name="Picture 24" descr="http://4.bp.blogspot.com/-gux75bnoS-0/VZ-O0l8LwiI/AAAAAAAAu9s/QMiYLa-mmfs/s800/boy01_laugh.png">
                <a:extLst>
                  <a:ext uri="{FF2B5EF4-FFF2-40B4-BE49-F238E27FC236}">
                    <a16:creationId xmlns:a16="http://schemas.microsoft.com/office/drawing/2014/main" id="{36ADF0FF-A0BD-4276-86CC-88D0C29A429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48906" y="330830"/>
                <a:ext cx="375972" cy="43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0" name="Picture 26" descr="http://3.bp.blogspot.com/-b2LBFMK0EA8/VZ-TiXYFBTI/AAAAAAAAvRU/m6jPFqZQZdE/s800/obasan01_laugh.png">
                <a:extLst>
                  <a:ext uri="{FF2B5EF4-FFF2-40B4-BE49-F238E27FC236}">
                    <a16:creationId xmlns:a16="http://schemas.microsoft.com/office/drawing/2014/main" id="{E0D4CF1A-A3E3-4C16-BED8-B2B7150D47D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9477" y="312224"/>
                <a:ext cx="377814" cy="43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1" name="Picture 6" descr="http://1.bp.blogspot.com/-TyouviIi_Bw/VOsJoqlxOcI/AAAAAAAArqw/a5cIK-wQyew/s800/cat4_laugh.png">
                <a:extLst>
                  <a:ext uri="{FF2B5EF4-FFF2-40B4-BE49-F238E27FC236}">
                    <a16:creationId xmlns:a16="http://schemas.microsoft.com/office/drawing/2014/main" id="{5EAECA65-2723-4B27-8640-EC490F2BA7C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5400" y="349210"/>
                <a:ext cx="279153" cy="3693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3" name="Picture 8" descr="http://4.bp.blogspot.com/-QKqImAxKCQY/VOsJqyfS9tI/AAAAAAAArrQ/8yV4mS4uM_g/s800/dog4_laugh.png">
                <a:extLst>
                  <a:ext uri="{FF2B5EF4-FFF2-40B4-BE49-F238E27FC236}">
                    <a16:creationId xmlns:a16="http://schemas.microsoft.com/office/drawing/2014/main" id="{62B03E67-E816-4ECA-ADC1-8F7AD10B124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90692" y="296840"/>
                <a:ext cx="341153" cy="45136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7B3BDB78-259F-4559-893D-4D65BB658EE1}"/>
                </a:ext>
              </a:extLst>
            </p:cNvPr>
            <p:cNvGrpSpPr/>
            <p:nvPr/>
          </p:nvGrpSpPr>
          <p:grpSpPr>
            <a:xfrm>
              <a:off x="1379028" y="733970"/>
              <a:ext cx="5930892" cy="442682"/>
              <a:chOff x="1379028" y="733970"/>
              <a:chExt cx="5930892" cy="442682"/>
            </a:xfrm>
          </p:grpSpPr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F0852742-C11B-4022-B79A-D97E73B97B10}"/>
                  </a:ext>
                </a:extLst>
              </p:cNvPr>
              <p:cNvSpPr/>
              <p:nvPr/>
            </p:nvSpPr>
            <p:spPr>
              <a:xfrm>
                <a:off x="1379028" y="733970"/>
                <a:ext cx="5930892" cy="430731"/>
              </a:xfrm>
              <a:prstGeom prst="roundRect">
                <a:avLst/>
              </a:prstGeom>
              <a:solidFill>
                <a:srgbClr val="F3F4E1"/>
              </a:solidFill>
              <a:ln w="57150">
                <a:solidFill>
                  <a:srgbClr val="F9653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テキスト ボックス 83">
                <a:extLst>
                  <a:ext uri="{FF2B5EF4-FFF2-40B4-BE49-F238E27FC236}">
                    <a16:creationId xmlns:a16="http://schemas.microsoft.com/office/drawing/2014/main" id="{58B298D3-CC00-4B95-A04B-AF58F1389EF7}"/>
                  </a:ext>
                </a:extLst>
              </p:cNvPr>
              <p:cNvSpPr txBox="1"/>
              <p:nvPr/>
            </p:nvSpPr>
            <p:spPr>
              <a:xfrm>
                <a:off x="1598839" y="807320"/>
                <a:ext cx="545755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dist"/>
                <a:r>
                  <a:rPr kumimoji="1" lang="ja-JP" altLang="en-US" sz="2400" b="1" dirty="0">
                    <a:solidFill>
                      <a:srgbClr val="1414A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あんしん保証サービスパック </a:t>
                </a:r>
                <a:r>
                  <a:rPr kumimoji="1" lang="en-US" altLang="ja-JP" sz="2400" b="1" dirty="0">
                    <a:solidFill>
                      <a:srgbClr val="1414A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1" lang="ja-JP" altLang="en-US" sz="2400" b="1" dirty="0">
                    <a:solidFill>
                      <a:srgbClr val="1414A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年版</a:t>
                </a:r>
              </a:p>
            </p:txBody>
          </p:sp>
        </p:grpSp>
      </p:grp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12A402CC-FB1F-4AD5-854B-1F59DBD527E9}"/>
              </a:ext>
            </a:extLst>
          </p:cNvPr>
          <p:cNvSpPr txBox="1"/>
          <p:nvPr/>
        </p:nvSpPr>
        <p:spPr>
          <a:xfrm>
            <a:off x="1674374" y="987111"/>
            <a:ext cx="668325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メーカー保証</a:t>
            </a:r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年間と特別保証</a:t>
            </a:r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年間が</a:t>
            </a:r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「安心保証サービスパック 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年版」</a:t>
            </a:r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です！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BFD18989-3FCE-403D-8D23-C0F4C6024A4C}"/>
              </a:ext>
            </a:extLst>
          </p:cNvPr>
          <p:cNvSpPr/>
          <p:nvPr/>
        </p:nvSpPr>
        <p:spPr>
          <a:xfrm>
            <a:off x="6459391" y="197580"/>
            <a:ext cx="186461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※¥14,472</a:t>
            </a:r>
            <a:r>
              <a:rPr lang="ja-JP" altLang="en-US" sz="1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円（税込）相当品</a:t>
            </a:r>
            <a:endParaRPr lang="ja-JP" altLang="en-US" sz="1000" dirty="0">
              <a:solidFill>
                <a:srgbClr val="0000FF"/>
              </a:solidFill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82CD2084-24EC-4B67-B698-94C8AA188987}"/>
              </a:ext>
            </a:extLst>
          </p:cNvPr>
          <p:cNvSpPr txBox="1"/>
          <p:nvPr/>
        </p:nvSpPr>
        <p:spPr>
          <a:xfrm>
            <a:off x="2866455" y="1592836"/>
            <a:ext cx="12509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特別保証</a:t>
            </a:r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年間</a:t>
            </a:r>
          </a:p>
        </p:txBody>
      </p:sp>
      <p:pic>
        <p:nvPicPr>
          <p:cNvPr id="101" name="Picture 2" descr="http://3.bp.blogspot.com/-hEL6NZJ-Dvk/U2sr376VANI/AAAAAAAAf6M/Z3H454PAVUg/s800/computer_laptop_broken.png">
            <a:extLst>
              <a:ext uri="{FF2B5EF4-FFF2-40B4-BE49-F238E27FC236}">
                <a16:creationId xmlns:a16="http://schemas.microsoft.com/office/drawing/2014/main" id="{C2DD6451-30F9-40A9-A395-E63FE630A1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886" y="2974333"/>
            <a:ext cx="1373433" cy="1398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B9D6B27E-0358-4DFD-9D10-D8A2C62ACC24}"/>
              </a:ext>
            </a:extLst>
          </p:cNvPr>
          <p:cNvSpPr txBox="1"/>
          <p:nvPr/>
        </p:nvSpPr>
        <p:spPr>
          <a:xfrm>
            <a:off x="136526" y="2043071"/>
            <a:ext cx="23679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正常なご使用状態のもと</a:t>
            </a:r>
            <a:endParaRPr kumimoji="1"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起きた故障を無償で、</a:t>
            </a:r>
            <a:endParaRPr kumimoji="1"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引取修理。</a:t>
            </a:r>
          </a:p>
        </p:txBody>
      </p:sp>
      <p:sp>
        <p:nvSpPr>
          <p:cNvPr id="103" name="四角形: 角を丸くする 102">
            <a:extLst>
              <a:ext uri="{FF2B5EF4-FFF2-40B4-BE49-F238E27FC236}">
                <a16:creationId xmlns:a16="http://schemas.microsoft.com/office/drawing/2014/main" id="{2F0845F6-853C-4F41-A3BA-3E360D97AB0B}"/>
              </a:ext>
            </a:extLst>
          </p:cNvPr>
          <p:cNvSpPr/>
          <p:nvPr/>
        </p:nvSpPr>
        <p:spPr>
          <a:xfrm>
            <a:off x="101779" y="1532812"/>
            <a:ext cx="1915689" cy="319027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141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C9749EA0-A9B9-42B3-8368-8B342BC2C878}"/>
              </a:ext>
            </a:extLst>
          </p:cNvPr>
          <p:cNvSpPr txBox="1"/>
          <p:nvPr/>
        </p:nvSpPr>
        <p:spPr>
          <a:xfrm>
            <a:off x="260044" y="1588874"/>
            <a:ext cx="164927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メーカー保証</a:t>
            </a:r>
            <a:r>
              <a:rPr kumimoji="1" lang="en-US" altLang="ja-JP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年間</a:t>
            </a:r>
          </a:p>
        </p:txBody>
      </p:sp>
      <p:sp>
        <p:nvSpPr>
          <p:cNvPr id="105" name="四角形: 角を丸くする 104">
            <a:extLst>
              <a:ext uri="{FF2B5EF4-FFF2-40B4-BE49-F238E27FC236}">
                <a16:creationId xmlns:a16="http://schemas.microsoft.com/office/drawing/2014/main" id="{ED8B9195-DA84-45D9-83C9-B8546FCEECEE}"/>
              </a:ext>
            </a:extLst>
          </p:cNvPr>
          <p:cNvSpPr/>
          <p:nvPr/>
        </p:nvSpPr>
        <p:spPr>
          <a:xfrm>
            <a:off x="2616783" y="1540027"/>
            <a:ext cx="1715025" cy="319027"/>
          </a:xfrm>
          <a:prstGeom prst="roundRect">
            <a:avLst/>
          </a:prstGeom>
          <a:noFill/>
          <a:ln w="28575">
            <a:solidFill>
              <a:srgbClr val="141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十字形 105">
            <a:extLst>
              <a:ext uri="{FF2B5EF4-FFF2-40B4-BE49-F238E27FC236}">
                <a16:creationId xmlns:a16="http://schemas.microsoft.com/office/drawing/2014/main" id="{C4D66480-C948-4B6E-B276-1561079671A8}"/>
              </a:ext>
            </a:extLst>
          </p:cNvPr>
          <p:cNvSpPr/>
          <p:nvPr/>
        </p:nvSpPr>
        <p:spPr>
          <a:xfrm>
            <a:off x="2131933" y="1517669"/>
            <a:ext cx="357854" cy="357854"/>
          </a:xfrm>
          <a:prstGeom prst="plus">
            <a:avLst>
              <a:gd name="adj" fmla="val 44294"/>
            </a:avLst>
          </a:prstGeom>
          <a:solidFill>
            <a:srgbClr val="141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7546C0EB-0758-4C06-913A-1910E7A60657}"/>
              </a:ext>
            </a:extLst>
          </p:cNvPr>
          <p:cNvSpPr txBox="1"/>
          <p:nvPr/>
        </p:nvSpPr>
        <p:spPr>
          <a:xfrm>
            <a:off x="708141" y="4589593"/>
            <a:ext cx="22430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キーボードが反応しない！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C1052024-C4AC-4D2A-899E-948A7685EA26}"/>
              </a:ext>
            </a:extLst>
          </p:cNvPr>
          <p:cNvGrpSpPr/>
          <p:nvPr/>
        </p:nvGrpSpPr>
        <p:grpSpPr>
          <a:xfrm>
            <a:off x="70029" y="2679339"/>
            <a:ext cx="2372803" cy="305073"/>
            <a:chOff x="70029" y="2516652"/>
            <a:chExt cx="2372803" cy="305073"/>
          </a:xfrm>
        </p:grpSpPr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F57D0283-273D-4C15-8944-59B7DE0EDE68}"/>
                </a:ext>
              </a:extLst>
            </p:cNvPr>
            <p:cNvSpPr txBox="1"/>
            <p:nvPr/>
          </p:nvSpPr>
          <p:spPr>
            <a:xfrm>
              <a:off x="117474" y="2516652"/>
              <a:ext cx="232535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突然電源が入らなくなった！</a:t>
              </a:r>
            </a:p>
          </p:txBody>
        </p:sp>
        <p:pic>
          <p:nvPicPr>
            <p:cNvPr id="109" name="Picture 8" descr="http://3.bp.blogspot.com/-xK6VKNW2iVA/VmFjjOVB-UI/AAAAAAAA1V8/8vmPjG81yrs/s800/line_simple04_.png">
              <a:extLst>
                <a:ext uri="{FF2B5EF4-FFF2-40B4-BE49-F238E27FC236}">
                  <a16:creationId xmlns:a16="http://schemas.microsoft.com/office/drawing/2014/main" id="{0C007211-1E1F-4BB3-AE93-BD344C87F0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colorTemperature colorTemp="6568"/>
                      </a14:imgEffect>
                      <a14:imgEffect>
                        <a14:saturation sat="97000"/>
                      </a14:imgEffect>
                      <a14:imgEffect>
                        <a14:brightnessContrast bright="74000" contrast="-6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29" y="2743399"/>
              <a:ext cx="2240831" cy="783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0" name="Picture 8" descr="http://3.bp.blogspot.com/-xK6VKNW2iVA/VmFjjOVB-UI/AAAAAAAA1V8/8vmPjG81yrs/s800/line_simple04_.png">
            <a:extLst>
              <a:ext uri="{FF2B5EF4-FFF2-40B4-BE49-F238E27FC236}">
                <a16:creationId xmlns:a16="http://schemas.microsoft.com/office/drawing/2014/main" id="{D5334A16-621C-40E1-8C24-A15E4025A2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colorTemperature colorTemp="6568"/>
                    </a14:imgEffect>
                    <a14:imgEffect>
                      <a14:saturation sat="97000"/>
                    </a14:imgEffect>
                    <a14:imgEffect>
                      <a14:brightnessContrast bright="74000" contrast="-6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358" y="4869627"/>
            <a:ext cx="2240831" cy="7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780A31D0-2AB6-4CAD-ACDC-3F51E8DE08FB}"/>
              </a:ext>
            </a:extLst>
          </p:cNvPr>
          <p:cNvSpPr txBox="1"/>
          <p:nvPr/>
        </p:nvSpPr>
        <p:spPr>
          <a:xfrm>
            <a:off x="2632211" y="2601643"/>
            <a:ext cx="1655711" cy="8463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火災や落雷などの天災、</a:t>
            </a:r>
            <a:endParaRPr kumimoji="1" lang="en-US" altLang="ja-JP" sz="11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落下や水こぼしなど</a:t>
            </a:r>
            <a:endParaRPr kumimoji="1" lang="en-US" altLang="ja-JP" sz="11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取扱い不注意による</a:t>
            </a:r>
            <a:endParaRPr kumimoji="1" lang="en-US" altLang="ja-JP" sz="11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破損・損傷にも対応する</a:t>
            </a:r>
            <a:endParaRPr kumimoji="1" lang="en-US" altLang="ja-JP" sz="11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特別保証。（限度額有）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293FB09-094C-40FE-8B2E-D8F9AB300794}"/>
              </a:ext>
            </a:extLst>
          </p:cNvPr>
          <p:cNvGrpSpPr/>
          <p:nvPr/>
        </p:nvGrpSpPr>
        <p:grpSpPr>
          <a:xfrm>
            <a:off x="2174798" y="2049774"/>
            <a:ext cx="2380627" cy="457738"/>
            <a:chOff x="4444962" y="2757309"/>
            <a:chExt cx="2380627" cy="457738"/>
          </a:xfrm>
        </p:grpSpPr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7A781CEC-E257-4AB2-BED2-E3CD42D37E63}"/>
                </a:ext>
              </a:extLst>
            </p:cNvPr>
            <p:cNvSpPr txBox="1"/>
            <p:nvPr/>
          </p:nvSpPr>
          <p:spPr>
            <a:xfrm>
              <a:off x="4500231" y="2757309"/>
              <a:ext cx="2325358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キーボードに水をこぼして</a:t>
              </a:r>
              <a:endParaRPr kumimoji="1" lang="en-US" altLang="ja-JP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動かなくなっちゃった！</a:t>
              </a:r>
            </a:p>
          </p:txBody>
        </p:sp>
        <p:pic>
          <p:nvPicPr>
            <p:cNvPr id="113" name="Picture 8" descr="http://3.bp.blogspot.com/-xK6VKNW2iVA/VmFjjOVB-UI/AAAAAAAA1V8/8vmPjG81yrs/s800/line_simple04_.png">
              <a:extLst>
                <a:ext uri="{FF2B5EF4-FFF2-40B4-BE49-F238E27FC236}">
                  <a16:creationId xmlns:a16="http://schemas.microsoft.com/office/drawing/2014/main" id="{1D732FFC-27B4-4042-8720-5FF98303CC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colorTemperature colorTemp="6568"/>
                      </a14:imgEffect>
                      <a14:imgEffect>
                        <a14:saturation sat="97000"/>
                      </a14:imgEffect>
                      <a14:imgEffect>
                        <a14:brightnessContrast bright="74000" contrast="-6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4962" y="2910546"/>
              <a:ext cx="2240831" cy="783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5" name="Picture 8" descr="http://3.bp.blogspot.com/-xK6VKNW2iVA/VmFjjOVB-UI/AAAAAAAA1V8/8vmPjG81yrs/s800/line_simple04_.png">
              <a:extLst>
                <a:ext uri="{FF2B5EF4-FFF2-40B4-BE49-F238E27FC236}">
                  <a16:creationId xmlns:a16="http://schemas.microsoft.com/office/drawing/2014/main" id="{C994776C-CF62-4F9E-89B3-D11301A76D0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 cstate="screen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colorTemperature colorTemp="6568"/>
                      </a14:imgEffect>
                      <a14:imgEffect>
                        <a14:saturation sat="97000"/>
                      </a14:imgEffect>
                      <a14:imgEffect>
                        <a14:brightnessContrast bright="74000" contrast="-6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444962" y="3146919"/>
              <a:ext cx="1974079" cy="681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DB4E8A12-855E-4547-B334-50309002A631}"/>
              </a:ext>
            </a:extLst>
          </p:cNvPr>
          <p:cNvSpPr txBox="1"/>
          <p:nvPr/>
        </p:nvSpPr>
        <p:spPr>
          <a:xfrm>
            <a:off x="479506" y="5989133"/>
            <a:ext cx="393612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en-US" altLang="ja-JP" sz="12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12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回の修理限度額「</a:t>
            </a:r>
            <a:r>
              <a:rPr kumimoji="1" lang="en-US" altLang="ja-JP" sz="12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12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万円（税別）」</a:t>
            </a:r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までとなります。</a:t>
            </a:r>
            <a:endParaRPr kumimoji="1"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超過料金はお客様負担となります。</a:t>
            </a:r>
            <a:endParaRPr kumimoji="1"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限度額に収まる部分的な修理は不可です。</a:t>
            </a:r>
            <a:endParaRPr kumimoji="1"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お見積後、修理をしない選択もできます。</a:t>
            </a: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3D827219-9837-4635-A994-31E59206A268}"/>
              </a:ext>
            </a:extLst>
          </p:cNvPr>
          <p:cNvSpPr txBox="1"/>
          <p:nvPr/>
        </p:nvSpPr>
        <p:spPr>
          <a:xfrm>
            <a:off x="170828" y="5227873"/>
            <a:ext cx="416098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2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利用回数に制限はありません！</a:t>
            </a:r>
            <a:endParaRPr kumimoji="1" lang="en-US" altLang="ja-JP" sz="2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期間内何度でも</a:t>
            </a:r>
            <a:r>
              <a:rPr kumimoji="1" lang="en-US" altLang="ja-JP" sz="2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r>
              <a:rPr kumimoji="1" lang="ja-JP" altLang="en-US" sz="2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！</a:t>
            </a:r>
            <a:endParaRPr kumimoji="1" lang="en-US" altLang="ja-JP" sz="2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15EF0CF-8F49-486E-8CB5-DD5AD689C8F9}"/>
              </a:ext>
            </a:extLst>
          </p:cNvPr>
          <p:cNvGrpSpPr/>
          <p:nvPr/>
        </p:nvGrpSpPr>
        <p:grpSpPr>
          <a:xfrm>
            <a:off x="2489787" y="3770145"/>
            <a:ext cx="1669518" cy="496470"/>
            <a:chOff x="2046994" y="3911646"/>
            <a:chExt cx="1669518" cy="496470"/>
          </a:xfrm>
        </p:grpSpPr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DD7EAF14-0E69-4026-B356-80A3106CFA1E}"/>
                </a:ext>
              </a:extLst>
            </p:cNvPr>
            <p:cNvSpPr txBox="1"/>
            <p:nvPr/>
          </p:nvSpPr>
          <p:spPr>
            <a:xfrm>
              <a:off x="2106280" y="3911646"/>
              <a:ext cx="1610232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落として、画面が</a:t>
              </a:r>
              <a:endParaRPr kumimoji="1" lang="en-US" altLang="ja-JP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割れちゃった！！</a:t>
              </a:r>
            </a:p>
          </p:txBody>
        </p:sp>
        <p:pic>
          <p:nvPicPr>
            <p:cNvPr id="117" name="Picture 8" descr="http://3.bp.blogspot.com/-xK6VKNW2iVA/VmFjjOVB-UI/AAAAAAAA1V8/8vmPjG81yrs/s800/line_simple04_.png">
              <a:extLst>
                <a:ext uri="{FF2B5EF4-FFF2-40B4-BE49-F238E27FC236}">
                  <a16:creationId xmlns:a16="http://schemas.microsoft.com/office/drawing/2014/main" id="{A2FD35B8-2C5B-4BD4-8A14-96338DF3288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colorTemperature colorTemp="6568"/>
                      </a14:imgEffect>
                      <a14:imgEffect>
                        <a14:saturation sat="97000"/>
                      </a14:imgEffect>
                      <a14:imgEffect>
                        <a14:brightnessContrast bright="74000" contrast="-6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b="-14595"/>
            <a:stretch/>
          </p:blipFill>
          <p:spPr bwMode="auto">
            <a:xfrm>
              <a:off x="2069509" y="4064855"/>
              <a:ext cx="1486813" cy="897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2" name="Picture 8" descr="http://3.bp.blogspot.com/-xK6VKNW2iVA/VmFjjOVB-UI/AAAAAAAA1V8/8vmPjG81yrs/s800/line_simple04_.png">
              <a:extLst>
                <a:ext uri="{FF2B5EF4-FFF2-40B4-BE49-F238E27FC236}">
                  <a16:creationId xmlns:a16="http://schemas.microsoft.com/office/drawing/2014/main" id="{C3306D5D-CEEB-4006-869F-07510597A64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8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colorTemperature colorTemp="6568"/>
                      </a14:imgEffect>
                      <a14:imgEffect>
                        <a14:saturation sat="97000"/>
                      </a14:imgEffect>
                      <a14:imgEffect>
                        <a14:brightnessContrast bright="74000" contrast="-6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b="-14595"/>
            <a:stretch/>
          </p:blipFill>
          <p:spPr bwMode="auto">
            <a:xfrm>
              <a:off x="2046994" y="4318358"/>
              <a:ext cx="1463029" cy="897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0" name="四角形: 角を丸くする 139">
            <a:extLst>
              <a:ext uri="{FF2B5EF4-FFF2-40B4-BE49-F238E27FC236}">
                <a16:creationId xmlns:a16="http://schemas.microsoft.com/office/drawing/2014/main" id="{B0527E9E-FA9B-464C-B7C8-AECE829E1294}"/>
              </a:ext>
            </a:extLst>
          </p:cNvPr>
          <p:cNvSpPr/>
          <p:nvPr/>
        </p:nvSpPr>
        <p:spPr>
          <a:xfrm>
            <a:off x="6838482" y="1196120"/>
            <a:ext cx="2232000" cy="1152000"/>
          </a:xfrm>
          <a:prstGeom prst="roundRect">
            <a:avLst/>
          </a:prstGeom>
          <a:pattFill prst="lgCheck">
            <a:fgClr>
              <a:srgbClr val="6B1514"/>
            </a:fgClr>
            <a:bgClr>
              <a:srgbClr val="B4222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73B9B7DD-D4D2-4F41-BE15-389A7DDFB23D}"/>
              </a:ext>
            </a:extLst>
          </p:cNvPr>
          <p:cNvSpPr txBox="1"/>
          <p:nvPr/>
        </p:nvSpPr>
        <p:spPr>
          <a:xfrm>
            <a:off x="8324004" y="1474875"/>
            <a:ext cx="68121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600" b="1" dirty="0">
                <a:solidFill>
                  <a:srgbClr val="FDF7B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の送料</a:t>
            </a:r>
            <a:endParaRPr kumimoji="1" lang="ja-JP" altLang="en-US" sz="1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4" name="四角形: 角を丸くする 143">
            <a:extLst>
              <a:ext uri="{FF2B5EF4-FFF2-40B4-BE49-F238E27FC236}">
                <a16:creationId xmlns:a16="http://schemas.microsoft.com/office/drawing/2014/main" id="{3B1FD774-4FB9-4104-BD66-48617997F102}"/>
              </a:ext>
            </a:extLst>
          </p:cNvPr>
          <p:cNvSpPr/>
          <p:nvPr/>
        </p:nvSpPr>
        <p:spPr>
          <a:xfrm>
            <a:off x="4552517" y="1196126"/>
            <a:ext cx="2232000" cy="1152000"/>
          </a:xfrm>
          <a:prstGeom prst="roundRect">
            <a:avLst/>
          </a:prstGeom>
          <a:pattFill prst="lgCheck">
            <a:fgClr>
              <a:srgbClr val="6B1514"/>
            </a:fgClr>
            <a:bgClr>
              <a:srgbClr val="B4222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27810ADA-E07D-4054-8FAA-4375D20CA355}"/>
              </a:ext>
            </a:extLst>
          </p:cNvPr>
          <p:cNvSpPr txBox="1"/>
          <p:nvPr/>
        </p:nvSpPr>
        <p:spPr>
          <a:xfrm>
            <a:off x="4645251" y="1259626"/>
            <a:ext cx="91988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DF7B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何度でも</a:t>
            </a: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ED3EB371-3FCA-445E-905A-573FF33EC44C}"/>
              </a:ext>
            </a:extLst>
          </p:cNvPr>
          <p:cNvGrpSpPr/>
          <p:nvPr/>
        </p:nvGrpSpPr>
        <p:grpSpPr>
          <a:xfrm>
            <a:off x="4736980" y="1437164"/>
            <a:ext cx="1307507" cy="912019"/>
            <a:chOff x="1747464" y="6220752"/>
            <a:chExt cx="1521654" cy="1107996"/>
          </a:xfrm>
        </p:grpSpPr>
        <p:sp>
          <p:nvSpPr>
            <p:cNvPr id="147" name="テキスト ボックス 146">
              <a:extLst>
                <a:ext uri="{FF2B5EF4-FFF2-40B4-BE49-F238E27FC236}">
                  <a16:creationId xmlns:a16="http://schemas.microsoft.com/office/drawing/2014/main" id="{F40357D8-B743-4DB3-A076-2B5F6936CA84}"/>
                </a:ext>
              </a:extLst>
            </p:cNvPr>
            <p:cNvSpPr txBox="1"/>
            <p:nvPr/>
          </p:nvSpPr>
          <p:spPr>
            <a:xfrm>
              <a:off x="1747464" y="6220752"/>
              <a:ext cx="1521654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72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r>
                <a:rPr kumimoji="1" lang="en-US" altLang="ja-JP" sz="4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32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en-US" altLang="ja-JP" sz="32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8" name="テキスト ボックス 147">
              <a:extLst>
                <a:ext uri="{FF2B5EF4-FFF2-40B4-BE49-F238E27FC236}">
                  <a16:creationId xmlns:a16="http://schemas.microsoft.com/office/drawing/2014/main" id="{A20AEA39-5B9A-4191-B0B3-2BD62DBE2FC4}"/>
                </a:ext>
              </a:extLst>
            </p:cNvPr>
            <p:cNvSpPr txBox="1"/>
            <p:nvPr/>
          </p:nvSpPr>
          <p:spPr>
            <a:xfrm>
              <a:off x="1754430" y="6220752"/>
              <a:ext cx="1478695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72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r>
                <a:rPr kumimoji="1" lang="en-US" altLang="ja-JP" sz="44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32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ja-JP" altLang="en-US" sz="2400" b="1" dirty="0">
                <a:solidFill>
                  <a:srgbClr val="E77979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9F4E9A89-82B4-4CB5-8628-752140DF697E}"/>
              </a:ext>
            </a:extLst>
          </p:cNvPr>
          <p:cNvSpPr txBox="1"/>
          <p:nvPr/>
        </p:nvSpPr>
        <p:spPr>
          <a:xfrm>
            <a:off x="5418623" y="1533716"/>
            <a:ext cx="136017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DF7B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で引取修理</a:t>
            </a:r>
          </a:p>
        </p:txBody>
      </p: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9E42E3FE-AFA5-4CBA-A15D-B6F3A044C1BA}"/>
              </a:ext>
            </a:extLst>
          </p:cNvPr>
          <p:cNvGrpSpPr/>
          <p:nvPr/>
        </p:nvGrpSpPr>
        <p:grpSpPr>
          <a:xfrm>
            <a:off x="7024015" y="1462136"/>
            <a:ext cx="1360132" cy="958534"/>
            <a:chOff x="1747464" y="6218003"/>
            <a:chExt cx="1521654" cy="1110745"/>
          </a:xfrm>
        </p:grpSpPr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D1C604A0-A696-4D9E-A86F-75AA8CE52285}"/>
                </a:ext>
              </a:extLst>
            </p:cNvPr>
            <p:cNvSpPr txBox="1"/>
            <p:nvPr/>
          </p:nvSpPr>
          <p:spPr>
            <a:xfrm>
              <a:off x="1747464" y="6220752"/>
              <a:ext cx="1521654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72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r>
                <a:rPr kumimoji="1" lang="en-US" altLang="ja-JP" sz="4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32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en-US" altLang="ja-JP" sz="32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C40CBF15-ADFA-48FB-BCF6-B854063954F6}"/>
                </a:ext>
              </a:extLst>
            </p:cNvPr>
            <p:cNvSpPr txBox="1"/>
            <p:nvPr/>
          </p:nvSpPr>
          <p:spPr>
            <a:xfrm>
              <a:off x="1747631" y="6218003"/>
              <a:ext cx="1478695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72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r>
                <a:rPr kumimoji="1" lang="en-US" altLang="ja-JP" sz="44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32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ja-JP" altLang="en-US" sz="2400" b="1" dirty="0">
                <a:solidFill>
                  <a:srgbClr val="E77979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309F51FA-3DDE-4D81-8E23-8FE53F65E7CB}"/>
              </a:ext>
            </a:extLst>
          </p:cNvPr>
          <p:cNvSpPr txBox="1"/>
          <p:nvPr/>
        </p:nvSpPr>
        <p:spPr>
          <a:xfrm>
            <a:off x="4624052" y="3593169"/>
            <a:ext cx="4444412" cy="1046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通常の修理であれば、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「落下等による破損・水こぼしの場合」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は別途追加料金が、かかるそうです。</a:t>
            </a:r>
            <a:endParaRPr kumimoji="1"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わかるとできるで「あんしん保証</a:t>
            </a:r>
            <a:r>
              <a:rPr kumimoji="1"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年版」の</a:t>
            </a:r>
            <a:r>
              <a:rPr kumimoji="1"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NEC</a:t>
            </a:r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のパソコンを</a:t>
            </a:r>
            <a:endParaRPr kumimoji="1"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購入すれば、　万が一のときに安心です！</a:t>
            </a:r>
            <a:endParaRPr kumimoji="1"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NEC</a:t>
            </a:r>
            <a:r>
              <a:rPr kumimoji="1" lang="ja-JP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修理料金表　　</a:t>
            </a:r>
            <a:r>
              <a:rPr kumimoji="1" lang="en-US" altLang="ja-JP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ご参考までに・・</a:t>
            </a:r>
            <a:endParaRPr kumimoji="1" lang="en-US" altLang="ja-JP" sz="1100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60" name="表 159">
            <a:extLst>
              <a:ext uri="{FF2B5EF4-FFF2-40B4-BE49-F238E27FC236}">
                <a16:creationId xmlns:a16="http://schemas.microsoft.com/office/drawing/2014/main" id="{851ED5D3-0A73-4D1E-9A19-B165C1B070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708956"/>
              </p:ext>
            </p:extLst>
          </p:nvPr>
        </p:nvGraphicFramePr>
        <p:xfrm>
          <a:off x="4544258" y="4589593"/>
          <a:ext cx="4570351" cy="2245525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464887">
                  <a:extLst>
                    <a:ext uri="{9D8B030D-6E8A-4147-A177-3AD203B41FA5}">
                      <a16:colId xmlns:a16="http://schemas.microsoft.com/office/drawing/2014/main" val="4120735567"/>
                    </a:ext>
                  </a:extLst>
                </a:gridCol>
                <a:gridCol w="1536214">
                  <a:extLst>
                    <a:ext uri="{9D8B030D-6E8A-4147-A177-3AD203B41FA5}">
                      <a16:colId xmlns:a16="http://schemas.microsoft.com/office/drawing/2014/main" val="3607451051"/>
                    </a:ext>
                  </a:extLst>
                </a:gridCol>
                <a:gridCol w="1569250">
                  <a:extLst>
                    <a:ext uri="{9D8B030D-6E8A-4147-A177-3AD203B41FA5}">
                      <a16:colId xmlns:a16="http://schemas.microsoft.com/office/drawing/2014/main" val="1258290292"/>
                    </a:ext>
                  </a:extLst>
                </a:gridCol>
              </a:tblGrid>
              <a:tr h="407213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現　象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414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修理が必要と</a:t>
                      </a:r>
                      <a:endParaRPr kumimoji="1" lang="en-US" altLang="ja-JP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予想される箇所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41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41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414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修理料金</a:t>
                      </a:r>
                      <a:r>
                        <a:rPr kumimoji="1" lang="en-US" altLang="ja-JP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税別</a:t>
                      </a:r>
                      <a:r>
                        <a:rPr kumimoji="1" lang="en-US" altLang="ja-JP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414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1205137"/>
                  </a:ext>
                </a:extLst>
              </a:tr>
              <a:tr h="250679">
                <a:tc rowSpan="2"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電源が入らない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メインボード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41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\50,600</a:t>
                      </a:r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～￥</a:t>
                      </a:r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53,600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5857383"/>
                  </a:ext>
                </a:extLst>
              </a:tr>
              <a:tr h="250679">
                <a:tc vMerge="1">
                  <a:txBody>
                    <a:bodyPr/>
                    <a:lstStyle/>
                    <a:p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電源ユニット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\32,800</a:t>
                      </a:r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～￥</a:t>
                      </a:r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35,800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7642653"/>
                  </a:ext>
                </a:extLst>
              </a:tr>
              <a:tr h="250679">
                <a:tc>
                  <a:txBody>
                    <a:bodyPr/>
                    <a:lstStyle/>
                    <a:p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Windows</a:t>
                      </a:r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が起動しない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CPU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\53,800</a:t>
                      </a:r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～￥</a:t>
                      </a:r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56,800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6282343"/>
                  </a:ext>
                </a:extLst>
              </a:tr>
              <a:tr h="250679">
                <a:tc rowSpan="2"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画面が映らない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メインボード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\50,600</a:t>
                      </a:r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～￥</a:t>
                      </a:r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53,600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3390676"/>
                  </a:ext>
                </a:extLst>
              </a:tr>
              <a:tr h="250679">
                <a:tc vMerge="1">
                  <a:txBody>
                    <a:bodyPr/>
                    <a:lstStyle/>
                    <a:p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LCD(15.6</a:t>
                      </a:r>
                      <a:r>
                        <a:rPr kumimoji="1" lang="ja-JP" altLang="en-US" sz="105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型</a:t>
                      </a:r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\58,100</a:t>
                      </a:r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～￥</a:t>
                      </a:r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61,100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9859009"/>
                  </a:ext>
                </a:extLst>
              </a:tr>
              <a:tr h="250679">
                <a:tc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電源が切れる</a:t>
                      </a:r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本体</a:t>
                      </a:r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ハードディスクドライブ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\49,400</a:t>
                      </a:r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～￥</a:t>
                      </a:r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52,400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058739"/>
                  </a:ext>
                </a:extLst>
              </a:tr>
              <a:tr h="334238">
                <a:tc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インターネットに</a:t>
                      </a:r>
                      <a:endParaRPr kumimoji="1" lang="en-US" altLang="ja-JP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接続しない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通信ボード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\25,400</a:t>
                      </a:r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～￥</a:t>
                      </a:r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28,400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1771786"/>
                  </a:ext>
                </a:extLst>
              </a:tr>
            </a:tbl>
          </a:graphicData>
        </a:graphic>
      </p:graphicFrame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D280001-ADD1-4203-AC3F-A36141A3D5CC}"/>
              </a:ext>
            </a:extLst>
          </p:cNvPr>
          <p:cNvCxnSpPr>
            <a:cxnSpLocks/>
          </p:cNvCxnSpPr>
          <p:nvPr/>
        </p:nvCxnSpPr>
        <p:spPr>
          <a:xfrm flipH="1">
            <a:off x="4470228" y="1403350"/>
            <a:ext cx="19845" cy="545465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FFD84AF5-DF91-48D9-8315-77D1C92159C6}"/>
              </a:ext>
            </a:extLst>
          </p:cNvPr>
          <p:cNvSpPr txBox="1"/>
          <p:nvPr/>
        </p:nvSpPr>
        <p:spPr>
          <a:xfrm>
            <a:off x="6942591" y="1259131"/>
            <a:ext cx="163494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600" b="1" dirty="0">
                <a:solidFill>
                  <a:srgbClr val="FDF7B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引取・お届け時</a:t>
            </a:r>
            <a:endParaRPr kumimoji="1" lang="ja-JP" altLang="en-US" sz="1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2" name="四角形: 角を丸くする 161">
            <a:extLst>
              <a:ext uri="{FF2B5EF4-FFF2-40B4-BE49-F238E27FC236}">
                <a16:creationId xmlns:a16="http://schemas.microsoft.com/office/drawing/2014/main" id="{E8D4265C-9779-4534-BCF4-ACA5A368280C}"/>
              </a:ext>
            </a:extLst>
          </p:cNvPr>
          <p:cNvSpPr/>
          <p:nvPr/>
        </p:nvSpPr>
        <p:spPr>
          <a:xfrm>
            <a:off x="4552517" y="2399391"/>
            <a:ext cx="2232000" cy="1152000"/>
          </a:xfrm>
          <a:prstGeom prst="roundRect">
            <a:avLst/>
          </a:prstGeom>
          <a:pattFill prst="lgCheck">
            <a:fgClr>
              <a:srgbClr val="6B1514"/>
            </a:fgClr>
            <a:bgClr>
              <a:srgbClr val="B4222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四角形: 角を丸くする 162">
            <a:extLst>
              <a:ext uri="{FF2B5EF4-FFF2-40B4-BE49-F238E27FC236}">
                <a16:creationId xmlns:a16="http://schemas.microsoft.com/office/drawing/2014/main" id="{CF1D43E4-8C38-49A2-B5CD-5F81A2694E01}"/>
              </a:ext>
            </a:extLst>
          </p:cNvPr>
          <p:cNvSpPr/>
          <p:nvPr/>
        </p:nvSpPr>
        <p:spPr>
          <a:xfrm>
            <a:off x="6844174" y="2399391"/>
            <a:ext cx="2232000" cy="1152000"/>
          </a:xfrm>
          <a:prstGeom prst="roundRect">
            <a:avLst/>
          </a:prstGeom>
          <a:pattFill prst="lgCheck">
            <a:fgClr>
              <a:srgbClr val="6B1514"/>
            </a:fgClr>
            <a:bgClr>
              <a:srgbClr val="B4222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C854C44A-6D5F-491A-A8FD-279DBBDC15AE}"/>
              </a:ext>
            </a:extLst>
          </p:cNvPr>
          <p:cNvSpPr txBox="1"/>
          <p:nvPr/>
        </p:nvSpPr>
        <p:spPr>
          <a:xfrm>
            <a:off x="5418623" y="2505886"/>
            <a:ext cx="861978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kumimoji="1" lang="ja-JP" altLang="en-US" b="1" dirty="0">
                <a:solidFill>
                  <a:srgbClr val="FDF7B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梱包箱</a:t>
            </a:r>
          </a:p>
        </p:txBody>
      </p: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AD517EA0-829B-46F6-87A4-70698E6DDFDF}"/>
              </a:ext>
            </a:extLst>
          </p:cNvPr>
          <p:cNvGrpSpPr/>
          <p:nvPr/>
        </p:nvGrpSpPr>
        <p:grpSpPr>
          <a:xfrm>
            <a:off x="4747082" y="2557953"/>
            <a:ext cx="1287302" cy="927591"/>
            <a:chOff x="1747464" y="6218003"/>
            <a:chExt cx="1521654" cy="1110745"/>
          </a:xfrm>
        </p:grpSpPr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469C7726-CAE0-422F-95C0-C04573019E30}"/>
                </a:ext>
              </a:extLst>
            </p:cNvPr>
            <p:cNvSpPr txBox="1"/>
            <p:nvPr/>
          </p:nvSpPr>
          <p:spPr>
            <a:xfrm>
              <a:off x="1747464" y="6220752"/>
              <a:ext cx="1521654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72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r>
                <a:rPr kumimoji="1" lang="en-US" altLang="ja-JP" sz="4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32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en-US" altLang="ja-JP" sz="32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0" name="テキスト ボックス 169">
              <a:extLst>
                <a:ext uri="{FF2B5EF4-FFF2-40B4-BE49-F238E27FC236}">
                  <a16:creationId xmlns:a16="http://schemas.microsoft.com/office/drawing/2014/main" id="{CEF86023-46F1-4F51-939D-D5739D30DF32}"/>
                </a:ext>
              </a:extLst>
            </p:cNvPr>
            <p:cNvSpPr txBox="1"/>
            <p:nvPr/>
          </p:nvSpPr>
          <p:spPr>
            <a:xfrm>
              <a:off x="1747631" y="6218003"/>
              <a:ext cx="1478695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72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r>
                <a:rPr kumimoji="1" lang="en-US" altLang="ja-JP" sz="44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32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ja-JP" altLang="en-US" sz="2400" b="1" dirty="0">
                <a:solidFill>
                  <a:srgbClr val="E77979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066F064B-FD27-44DB-A5C6-DA97EDCA54BE}"/>
              </a:ext>
            </a:extLst>
          </p:cNvPr>
          <p:cNvSpPr txBox="1"/>
          <p:nvPr/>
        </p:nvSpPr>
        <p:spPr>
          <a:xfrm>
            <a:off x="7811160" y="2524037"/>
            <a:ext cx="9304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b="1" dirty="0">
                <a:solidFill>
                  <a:srgbClr val="FDF7B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梱包作業</a:t>
            </a:r>
          </a:p>
        </p:txBody>
      </p: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6E2820D2-F4EF-4091-B419-89C4DDAC91D2}"/>
              </a:ext>
            </a:extLst>
          </p:cNvPr>
          <p:cNvGrpSpPr/>
          <p:nvPr/>
        </p:nvGrpSpPr>
        <p:grpSpPr>
          <a:xfrm>
            <a:off x="7033751" y="2551915"/>
            <a:ext cx="1357848" cy="1110745"/>
            <a:chOff x="1747464" y="6218003"/>
            <a:chExt cx="1521654" cy="1110745"/>
          </a:xfrm>
        </p:grpSpPr>
        <p:sp>
          <p:nvSpPr>
            <p:cNvPr id="174" name="テキスト ボックス 173">
              <a:extLst>
                <a:ext uri="{FF2B5EF4-FFF2-40B4-BE49-F238E27FC236}">
                  <a16:creationId xmlns:a16="http://schemas.microsoft.com/office/drawing/2014/main" id="{F74BD811-0460-49E8-A38E-46988828D591}"/>
                </a:ext>
              </a:extLst>
            </p:cNvPr>
            <p:cNvSpPr txBox="1"/>
            <p:nvPr/>
          </p:nvSpPr>
          <p:spPr>
            <a:xfrm>
              <a:off x="1747464" y="6220752"/>
              <a:ext cx="1521654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72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r>
                <a:rPr kumimoji="1" lang="en-US" altLang="ja-JP" sz="4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32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en-US" altLang="ja-JP" sz="32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5" name="テキスト ボックス 174">
              <a:extLst>
                <a:ext uri="{FF2B5EF4-FFF2-40B4-BE49-F238E27FC236}">
                  <a16:creationId xmlns:a16="http://schemas.microsoft.com/office/drawing/2014/main" id="{3264D22D-B6EC-4678-8F08-637100480B36}"/>
                </a:ext>
              </a:extLst>
            </p:cNvPr>
            <p:cNvSpPr txBox="1"/>
            <p:nvPr/>
          </p:nvSpPr>
          <p:spPr>
            <a:xfrm>
              <a:off x="1747631" y="6218003"/>
              <a:ext cx="1478697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72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r>
                <a:rPr kumimoji="1" lang="en-US" altLang="ja-JP" sz="44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32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ja-JP" altLang="en-US" sz="2400" b="1" dirty="0">
                <a:solidFill>
                  <a:srgbClr val="E77979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9461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952</Words>
  <Application>Microsoft Office PowerPoint</Application>
  <PresentationFormat>画面に合わせる (4:3)</PresentationFormat>
  <Paragraphs>237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3" baseType="lpstr">
      <vt:lpstr>コーポレート・ロゴ（ラウンド） ver2</vt:lpstr>
      <vt:lpstr>メイリオ</vt:lpstr>
      <vt:lpstr>源柔ゴシックXP Medium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石井 聡美</dc:creator>
  <cp:lastModifiedBy>石井 聡美</cp:lastModifiedBy>
  <cp:revision>29</cp:revision>
  <dcterms:created xsi:type="dcterms:W3CDTF">2020-09-17T06:16:04Z</dcterms:created>
  <dcterms:modified xsi:type="dcterms:W3CDTF">2021-06-30T09:06:27Z</dcterms:modified>
</cp:coreProperties>
</file>